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6" r:id="rId2"/>
  </p:sldIdLst>
  <p:sldSz cx="25203150" cy="360045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340">
          <p15:clr>
            <a:srgbClr val="A4A3A4"/>
          </p15:clr>
        </p15:guide>
        <p15:guide id="2" pos="793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764" autoAdjust="0"/>
  </p:normalViewPr>
  <p:slideViewPr>
    <p:cSldViewPr>
      <p:cViewPr varScale="1">
        <p:scale>
          <a:sx n="17" d="100"/>
          <a:sy n="17" d="100"/>
        </p:scale>
        <p:origin x="2260" y="148"/>
      </p:cViewPr>
      <p:guideLst>
        <p:guide orient="horz" pos="11340"/>
        <p:guide pos="7938"/>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F84A35-013C-449E-A481-75D558BEDCFF}" type="datetimeFigureOut">
              <a:rPr lang="en-GB" smtClean="0"/>
              <a:t>19/06/2024</a:t>
            </a:fld>
            <a:endParaRPr lang="en-GB"/>
          </a:p>
        </p:txBody>
      </p:sp>
      <p:sp>
        <p:nvSpPr>
          <p:cNvPr id="4" name="Slide Image Placeholder 3"/>
          <p:cNvSpPr>
            <a:spLocks noGrp="1" noRot="1" noChangeAspect="1"/>
          </p:cNvSpPr>
          <p:nvPr>
            <p:ph type="sldImg" idx="2"/>
          </p:nvPr>
        </p:nvSpPr>
        <p:spPr>
          <a:xfrm>
            <a:off x="2349500" y="1143000"/>
            <a:ext cx="21590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BA4BC2-74AF-4B3F-8668-9F677FB7A17F}" type="slidenum">
              <a:rPr lang="en-GB" smtClean="0"/>
              <a:t>‹#›</a:t>
            </a:fld>
            <a:endParaRPr lang="en-GB"/>
          </a:p>
        </p:txBody>
      </p:sp>
    </p:spTree>
    <p:extLst>
      <p:ext uri="{BB962C8B-B14F-4D97-AF65-F5344CB8AC3E}">
        <p14:creationId xmlns:p14="http://schemas.microsoft.com/office/powerpoint/2010/main" val="27478102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90236" y="5892406"/>
            <a:ext cx="21422678" cy="12534900"/>
          </a:xfrm>
        </p:spPr>
        <p:txBody>
          <a:bodyPr anchor="b"/>
          <a:lstStyle>
            <a:lvl1pPr algn="ctr">
              <a:defRPr sz="16538"/>
            </a:lvl1pPr>
          </a:lstStyle>
          <a:p>
            <a:r>
              <a:rPr lang="en-US"/>
              <a:t>Click to edit Master title style</a:t>
            </a:r>
            <a:endParaRPr lang="en-US" dirty="0"/>
          </a:p>
        </p:txBody>
      </p:sp>
      <p:sp>
        <p:nvSpPr>
          <p:cNvPr id="3" name="Subtitle 2"/>
          <p:cNvSpPr>
            <a:spLocks noGrp="1"/>
          </p:cNvSpPr>
          <p:nvPr>
            <p:ph type="subTitle" idx="1"/>
          </p:nvPr>
        </p:nvSpPr>
        <p:spPr>
          <a:xfrm>
            <a:off x="3150394" y="18910699"/>
            <a:ext cx="18902363" cy="8692751"/>
          </a:xfrm>
        </p:spPr>
        <p:txBody>
          <a:bodyPr/>
          <a:lstStyle>
            <a:lvl1pPr marL="0" indent="0" algn="ctr">
              <a:buNone/>
              <a:defRPr sz="6615"/>
            </a:lvl1pPr>
            <a:lvl2pPr marL="1260180" indent="0" algn="ctr">
              <a:buNone/>
              <a:defRPr sz="5513"/>
            </a:lvl2pPr>
            <a:lvl3pPr marL="2520361" indent="0" algn="ctr">
              <a:buNone/>
              <a:defRPr sz="4961"/>
            </a:lvl3pPr>
            <a:lvl4pPr marL="3780541" indent="0" algn="ctr">
              <a:buNone/>
              <a:defRPr sz="4410"/>
            </a:lvl4pPr>
            <a:lvl5pPr marL="5040721" indent="0" algn="ctr">
              <a:buNone/>
              <a:defRPr sz="4410"/>
            </a:lvl5pPr>
            <a:lvl6pPr marL="6300902" indent="0" algn="ctr">
              <a:buNone/>
              <a:defRPr sz="4410"/>
            </a:lvl6pPr>
            <a:lvl7pPr marL="7561082" indent="0" algn="ctr">
              <a:buNone/>
              <a:defRPr sz="4410"/>
            </a:lvl7pPr>
            <a:lvl8pPr marL="8821263" indent="0" algn="ctr">
              <a:buNone/>
              <a:defRPr sz="4410"/>
            </a:lvl8pPr>
            <a:lvl9pPr marL="10081443" indent="0" algn="ctr">
              <a:buNone/>
              <a:defRPr sz="441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59B41F7-634E-4406-A470-0AEA96DBF463}" type="datetimeFigureOut">
              <a:rPr lang="tr-TR" smtClean="0"/>
              <a:t>19.06.2024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6897F619-058A-4D6C-9D9D-25B7D193E6F3}" type="slidenum">
              <a:rPr lang="tr-TR" smtClean="0"/>
              <a:t>‹#›</a:t>
            </a:fld>
            <a:endParaRPr lang="tr-TR"/>
          </a:p>
        </p:txBody>
      </p:sp>
    </p:spTree>
    <p:extLst>
      <p:ext uri="{BB962C8B-B14F-4D97-AF65-F5344CB8AC3E}">
        <p14:creationId xmlns:p14="http://schemas.microsoft.com/office/powerpoint/2010/main" val="26421274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9B41F7-634E-4406-A470-0AEA96DBF463}" type="datetimeFigureOut">
              <a:rPr lang="tr-TR" smtClean="0"/>
              <a:t>19.06.2024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6897F619-058A-4D6C-9D9D-25B7D193E6F3}" type="slidenum">
              <a:rPr lang="tr-TR" smtClean="0"/>
              <a:t>‹#›</a:t>
            </a:fld>
            <a:endParaRPr lang="tr-TR"/>
          </a:p>
        </p:txBody>
      </p:sp>
    </p:spTree>
    <p:extLst>
      <p:ext uri="{BB962C8B-B14F-4D97-AF65-F5344CB8AC3E}">
        <p14:creationId xmlns:p14="http://schemas.microsoft.com/office/powerpoint/2010/main" val="3700173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8036006" y="1916906"/>
            <a:ext cx="5434429" cy="305121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732718" y="1916906"/>
            <a:ext cx="15988248" cy="305121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9B41F7-634E-4406-A470-0AEA96DBF463}" type="datetimeFigureOut">
              <a:rPr lang="tr-TR" smtClean="0"/>
              <a:t>19.06.2024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6897F619-058A-4D6C-9D9D-25B7D193E6F3}" type="slidenum">
              <a:rPr lang="tr-TR" smtClean="0"/>
              <a:t>‹#›</a:t>
            </a:fld>
            <a:endParaRPr lang="tr-TR"/>
          </a:p>
        </p:txBody>
      </p:sp>
    </p:spTree>
    <p:extLst>
      <p:ext uri="{BB962C8B-B14F-4D97-AF65-F5344CB8AC3E}">
        <p14:creationId xmlns:p14="http://schemas.microsoft.com/office/powerpoint/2010/main" val="3208393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9B41F7-634E-4406-A470-0AEA96DBF463}" type="datetimeFigureOut">
              <a:rPr lang="tr-TR" smtClean="0"/>
              <a:t>19.06.2024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6897F619-058A-4D6C-9D9D-25B7D193E6F3}" type="slidenum">
              <a:rPr lang="tr-TR" smtClean="0"/>
              <a:t>‹#›</a:t>
            </a:fld>
            <a:endParaRPr lang="tr-TR"/>
          </a:p>
        </p:txBody>
      </p:sp>
    </p:spTree>
    <p:extLst>
      <p:ext uri="{BB962C8B-B14F-4D97-AF65-F5344CB8AC3E}">
        <p14:creationId xmlns:p14="http://schemas.microsoft.com/office/powerpoint/2010/main" val="2888703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19591" y="8976133"/>
            <a:ext cx="21737717" cy="14976869"/>
          </a:xfrm>
        </p:spPr>
        <p:txBody>
          <a:bodyPr anchor="b"/>
          <a:lstStyle>
            <a:lvl1pPr>
              <a:defRPr sz="16538"/>
            </a:lvl1pPr>
          </a:lstStyle>
          <a:p>
            <a:r>
              <a:rPr lang="en-US"/>
              <a:t>Click to edit Master title style</a:t>
            </a:r>
            <a:endParaRPr lang="en-US" dirty="0"/>
          </a:p>
        </p:txBody>
      </p:sp>
      <p:sp>
        <p:nvSpPr>
          <p:cNvPr id="3" name="Text Placeholder 2"/>
          <p:cNvSpPr>
            <a:spLocks noGrp="1"/>
          </p:cNvSpPr>
          <p:nvPr>
            <p:ph type="body" idx="1"/>
          </p:nvPr>
        </p:nvSpPr>
        <p:spPr>
          <a:xfrm>
            <a:off x="1719591" y="24094689"/>
            <a:ext cx="21737717" cy="7875982"/>
          </a:xfrm>
        </p:spPr>
        <p:txBody>
          <a:bodyPr/>
          <a:lstStyle>
            <a:lvl1pPr marL="0" indent="0">
              <a:buNone/>
              <a:defRPr sz="6615">
                <a:solidFill>
                  <a:schemeClr val="tx1"/>
                </a:solidFill>
              </a:defRPr>
            </a:lvl1pPr>
            <a:lvl2pPr marL="1260180" indent="0">
              <a:buNone/>
              <a:defRPr sz="5513">
                <a:solidFill>
                  <a:schemeClr val="tx1">
                    <a:tint val="75000"/>
                  </a:schemeClr>
                </a:solidFill>
              </a:defRPr>
            </a:lvl2pPr>
            <a:lvl3pPr marL="2520361" indent="0">
              <a:buNone/>
              <a:defRPr sz="4961">
                <a:solidFill>
                  <a:schemeClr val="tx1">
                    <a:tint val="75000"/>
                  </a:schemeClr>
                </a:solidFill>
              </a:defRPr>
            </a:lvl3pPr>
            <a:lvl4pPr marL="3780541" indent="0">
              <a:buNone/>
              <a:defRPr sz="4410">
                <a:solidFill>
                  <a:schemeClr val="tx1">
                    <a:tint val="75000"/>
                  </a:schemeClr>
                </a:solidFill>
              </a:defRPr>
            </a:lvl4pPr>
            <a:lvl5pPr marL="5040721" indent="0">
              <a:buNone/>
              <a:defRPr sz="4410">
                <a:solidFill>
                  <a:schemeClr val="tx1">
                    <a:tint val="75000"/>
                  </a:schemeClr>
                </a:solidFill>
              </a:defRPr>
            </a:lvl5pPr>
            <a:lvl6pPr marL="6300902" indent="0">
              <a:buNone/>
              <a:defRPr sz="4410">
                <a:solidFill>
                  <a:schemeClr val="tx1">
                    <a:tint val="75000"/>
                  </a:schemeClr>
                </a:solidFill>
              </a:defRPr>
            </a:lvl6pPr>
            <a:lvl7pPr marL="7561082" indent="0">
              <a:buNone/>
              <a:defRPr sz="4410">
                <a:solidFill>
                  <a:schemeClr val="tx1">
                    <a:tint val="75000"/>
                  </a:schemeClr>
                </a:solidFill>
              </a:defRPr>
            </a:lvl7pPr>
            <a:lvl8pPr marL="8821263" indent="0">
              <a:buNone/>
              <a:defRPr sz="4410">
                <a:solidFill>
                  <a:schemeClr val="tx1">
                    <a:tint val="75000"/>
                  </a:schemeClr>
                </a:solidFill>
              </a:defRPr>
            </a:lvl8pPr>
            <a:lvl9pPr marL="10081443" indent="0">
              <a:buNone/>
              <a:defRPr sz="441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9B41F7-634E-4406-A470-0AEA96DBF463}" type="datetimeFigureOut">
              <a:rPr lang="tr-TR" smtClean="0"/>
              <a:t>19.06.2024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6897F619-058A-4D6C-9D9D-25B7D193E6F3}" type="slidenum">
              <a:rPr lang="tr-TR" smtClean="0"/>
              <a:t>‹#›</a:t>
            </a:fld>
            <a:endParaRPr lang="tr-TR"/>
          </a:p>
        </p:txBody>
      </p:sp>
    </p:spTree>
    <p:extLst>
      <p:ext uri="{BB962C8B-B14F-4D97-AF65-F5344CB8AC3E}">
        <p14:creationId xmlns:p14="http://schemas.microsoft.com/office/powerpoint/2010/main" val="21116470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732716" y="9584531"/>
            <a:ext cx="10711339" cy="22844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759095" y="9584531"/>
            <a:ext cx="10711339" cy="22844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59B41F7-634E-4406-A470-0AEA96DBF463}" type="datetimeFigureOut">
              <a:rPr lang="tr-TR" smtClean="0"/>
              <a:t>19.06.2024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6897F619-058A-4D6C-9D9D-25B7D193E6F3}" type="slidenum">
              <a:rPr lang="tr-TR" smtClean="0"/>
              <a:t>‹#›</a:t>
            </a:fld>
            <a:endParaRPr lang="tr-TR"/>
          </a:p>
        </p:txBody>
      </p:sp>
    </p:spTree>
    <p:extLst>
      <p:ext uri="{BB962C8B-B14F-4D97-AF65-F5344CB8AC3E}">
        <p14:creationId xmlns:p14="http://schemas.microsoft.com/office/powerpoint/2010/main" val="1042710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735999" y="1916914"/>
            <a:ext cx="21737717" cy="695920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736002" y="8826106"/>
            <a:ext cx="10662112" cy="4325538"/>
          </a:xfrm>
        </p:spPr>
        <p:txBody>
          <a:bodyPr anchor="b"/>
          <a:lstStyle>
            <a:lvl1pPr marL="0" indent="0">
              <a:buNone/>
              <a:defRPr sz="6615" b="1"/>
            </a:lvl1pPr>
            <a:lvl2pPr marL="1260180" indent="0">
              <a:buNone/>
              <a:defRPr sz="5513" b="1"/>
            </a:lvl2pPr>
            <a:lvl3pPr marL="2520361" indent="0">
              <a:buNone/>
              <a:defRPr sz="4961" b="1"/>
            </a:lvl3pPr>
            <a:lvl4pPr marL="3780541" indent="0">
              <a:buNone/>
              <a:defRPr sz="4410" b="1"/>
            </a:lvl4pPr>
            <a:lvl5pPr marL="5040721" indent="0">
              <a:buNone/>
              <a:defRPr sz="4410" b="1"/>
            </a:lvl5pPr>
            <a:lvl6pPr marL="6300902" indent="0">
              <a:buNone/>
              <a:defRPr sz="4410" b="1"/>
            </a:lvl6pPr>
            <a:lvl7pPr marL="7561082" indent="0">
              <a:buNone/>
              <a:defRPr sz="4410" b="1"/>
            </a:lvl7pPr>
            <a:lvl8pPr marL="8821263" indent="0">
              <a:buNone/>
              <a:defRPr sz="4410" b="1"/>
            </a:lvl8pPr>
            <a:lvl9pPr marL="10081443" indent="0">
              <a:buNone/>
              <a:defRPr sz="4410" b="1"/>
            </a:lvl9pPr>
          </a:lstStyle>
          <a:p>
            <a:pPr lvl="0"/>
            <a:r>
              <a:rPr lang="en-US"/>
              <a:t>Click to edit Master text styles</a:t>
            </a:r>
          </a:p>
        </p:txBody>
      </p:sp>
      <p:sp>
        <p:nvSpPr>
          <p:cNvPr id="4" name="Content Placeholder 3"/>
          <p:cNvSpPr>
            <a:spLocks noGrp="1"/>
          </p:cNvSpPr>
          <p:nvPr>
            <p:ph sz="half" idx="2"/>
          </p:nvPr>
        </p:nvSpPr>
        <p:spPr>
          <a:xfrm>
            <a:off x="1736002" y="13151644"/>
            <a:ext cx="10662112" cy="19344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759096" y="8826106"/>
            <a:ext cx="10714621" cy="4325538"/>
          </a:xfrm>
        </p:spPr>
        <p:txBody>
          <a:bodyPr anchor="b"/>
          <a:lstStyle>
            <a:lvl1pPr marL="0" indent="0">
              <a:buNone/>
              <a:defRPr sz="6615" b="1"/>
            </a:lvl1pPr>
            <a:lvl2pPr marL="1260180" indent="0">
              <a:buNone/>
              <a:defRPr sz="5513" b="1"/>
            </a:lvl2pPr>
            <a:lvl3pPr marL="2520361" indent="0">
              <a:buNone/>
              <a:defRPr sz="4961" b="1"/>
            </a:lvl3pPr>
            <a:lvl4pPr marL="3780541" indent="0">
              <a:buNone/>
              <a:defRPr sz="4410" b="1"/>
            </a:lvl4pPr>
            <a:lvl5pPr marL="5040721" indent="0">
              <a:buNone/>
              <a:defRPr sz="4410" b="1"/>
            </a:lvl5pPr>
            <a:lvl6pPr marL="6300902" indent="0">
              <a:buNone/>
              <a:defRPr sz="4410" b="1"/>
            </a:lvl6pPr>
            <a:lvl7pPr marL="7561082" indent="0">
              <a:buNone/>
              <a:defRPr sz="4410" b="1"/>
            </a:lvl7pPr>
            <a:lvl8pPr marL="8821263" indent="0">
              <a:buNone/>
              <a:defRPr sz="4410" b="1"/>
            </a:lvl8pPr>
            <a:lvl9pPr marL="10081443" indent="0">
              <a:buNone/>
              <a:defRPr sz="4410" b="1"/>
            </a:lvl9pPr>
          </a:lstStyle>
          <a:p>
            <a:pPr lvl="0"/>
            <a:r>
              <a:rPr lang="en-US"/>
              <a:t>Click to edit Master text styles</a:t>
            </a:r>
          </a:p>
        </p:txBody>
      </p:sp>
      <p:sp>
        <p:nvSpPr>
          <p:cNvPr id="6" name="Content Placeholder 5"/>
          <p:cNvSpPr>
            <a:spLocks noGrp="1"/>
          </p:cNvSpPr>
          <p:nvPr>
            <p:ph sz="quarter" idx="4"/>
          </p:nvPr>
        </p:nvSpPr>
        <p:spPr>
          <a:xfrm>
            <a:off x="12759096" y="13151644"/>
            <a:ext cx="10714621" cy="19344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9B41F7-634E-4406-A470-0AEA96DBF463}" type="datetimeFigureOut">
              <a:rPr lang="tr-TR" smtClean="0"/>
              <a:t>19.06.2024</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6897F619-058A-4D6C-9D9D-25B7D193E6F3}" type="slidenum">
              <a:rPr lang="tr-TR" smtClean="0"/>
              <a:t>‹#›</a:t>
            </a:fld>
            <a:endParaRPr lang="tr-TR"/>
          </a:p>
        </p:txBody>
      </p:sp>
    </p:spTree>
    <p:extLst>
      <p:ext uri="{BB962C8B-B14F-4D97-AF65-F5344CB8AC3E}">
        <p14:creationId xmlns:p14="http://schemas.microsoft.com/office/powerpoint/2010/main" val="3617166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59B41F7-634E-4406-A470-0AEA96DBF463}" type="datetimeFigureOut">
              <a:rPr lang="tr-TR" smtClean="0"/>
              <a:t>19.06.2024</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6897F619-058A-4D6C-9D9D-25B7D193E6F3}" type="slidenum">
              <a:rPr lang="tr-TR" smtClean="0"/>
              <a:t>‹#›</a:t>
            </a:fld>
            <a:endParaRPr lang="tr-TR"/>
          </a:p>
        </p:txBody>
      </p:sp>
    </p:spTree>
    <p:extLst>
      <p:ext uri="{BB962C8B-B14F-4D97-AF65-F5344CB8AC3E}">
        <p14:creationId xmlns:p14="http://schemas.microsoft.com/office/powerpoint/2010/main" val="1930534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9B41F7-634E-4406-A470-0AEA96DBF463}" type="datetimeFigureOut">
              <a:rPr lang="tr-TR" smtClean="0"/>
              <a:t>19.06.2024</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6897F619-058A-4D6C-9D9D-25B7D193E6F3}" type="slidenum">
              <a:rPr lang="tr-TR" smtClean="0"/>
              <a:t>‹#›</a:t>
            </a:fld>
            <a:endParaRPr lang="tr-TR"/>
          </a:p>
        </p:txBody>
      </p:sp>
    </p:spTree>
    <p:extLst>
      <p:ext uri="{BB962C8B-B14F-4D97-AF65-F5344CB8AC3E}">
        <p14:creationId xmlns:p14="http://schemas.microsoft.com/office/powerpoint/2010/main" val="1576249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999" y="2400300"/>
            <a:ext cx="8128672" cy="8401050"/>
          </a:xfrm>
        </p:spPr>
        <p:txBody>
          <a:bodyPr anchor="b"/>
          <a:lstStyle>
            <a:lvl1pPr>
              <a:defRPr sz="8820"/>
            </a:lvl1pPr>
          </a:lstStyle>
          <a:p>
            <a:r>
              <a:rPr lang="en-US"/>
              <a:t>Click to edit Master title style</a:t>
            </a:r>
            <a:endParaRPr lang="en-US" dirty="0"/>
          </a:p>
        </p:txBody>
      </p:sp>
      <p:sp>
        <p:nvSpPr>
          <p:cNvPr id="3" name="Content Placeholder 2"/>
          <p:cNvSpPr>
            <a:spLocks noGrp="1"/>
          </p:cNvSpPr>
          <p:nvPr>
            <p:ph idx="1"/>
          </p:nvPr>
        </p:nvSpPr>
        <p:spPr>
          <a:xfrm>
            <a:off x="10714621" y="5183989"/>
            <a:ext cx="12759095" cy="25586531"/>
          </a:xfrm>
        </p:spPr>
        <p:txBody>
          <a:bodyPr/>
          <a:lstStyle>
            <a:lvl1pPr>
              <a:defRPr sz="8820"/>
            </a:lvl1pPr>
            <a:lvl2pPr>
              <a:defRPr sz="7718"/>
            </a:lvl2pPr>
            <a:lvl3pPr>
              <a:defRPr sz="6615"/>
            </a:lvl3pPr>
            <a:lvl4pPr>
              <a:defRPr sz="5513"/>
            </a:lvl4pPr>
            <a:lvl5pPr>
              <a:defRPr sz="5513"/>
            </a:lvl5pPr>
            <a:lvl6pPr>
              <a:defRPr sz="5513"/>
            </a:lvl6pPr>
            <a:lvl7pPr>
              <a:defRPr sz="5513"/>
            </a:lvl7pPr>
            <a:lvl8pPr>
              <a:defRPr sz="5513"/>
            </a:lvl8pPr>
            <a:lvl9pPr>
              <a:defRPr sz="551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35999" y="10801350"/>
            <a:ext cx="8128672" cy="20010837"/>
          </a:xfrm>
        </p:spPr>
        <p:txBody>
          <a:bodyPr/>
          <a:lstStyle>
            <a:lvl1pPr marL="0" indent="0">
              <a:buNone/>
              <a:defRPr sz="4410"/>
            </a:lvl1pPr>
            <a:lvl2pPr marL="1260180" indent="0">
              <a:buNone/>
              <a:defRPr sz="3859"/>
            </a:lvl2pPr>
            <a:lvl3pPr marL="2520361" indent="0">
              <a:buNone/>
              <a:defRPr sz="3308"/>
            </a:lvl3pPr>
            <a:lvl4pPr marL="3780541" indent="0">
              <a:buNone/>
              <a:defRPr sz="2756"/>
            </a:lvl4pPr>
            <a:lvl5pPr marL="5040721" indent="0">
              <a:buNone/>
              <a:defRPr sz="2756"/>
            </a:lvl5pPr>
            <a:lvl6pPr marL="6300902" indent="0">
              <a:buNone/>
              <a:defRPr sz="2756"/>
            </a:lvl6pPr>
            <a:lvl7pPr marL="7561082" indent="0">
              <a:buNone/>
              <a:defRPr sz="2756"/>
            </a:lvl7pPr>
            <a:lvl8pPr marL="8821263" indent="0">
              <a:buNone/>
              <a:defRPr sz="2756"/>
            </a:lvl8pPr>
            <a:lvl9pPr marL="10081443" indent="0">
              <a:buNone/>
              <a:defRPr sz="2756"/>
            </a:lvl9pPr>
          </a:lstStyle>
          <a:p>
            <a:pPr lvl="0"/>
            <a:r>
              <a:rPr lang="en-US"/>
              <a:t>Click to edit Master text styles</a:t>
            </a:r>
          </a:p>
        </p:txBody>
      </p:sp>
      <p:sp>
        <p:nvSpPr>
          <p:cNvPr id="5" name="Date Placeholder 4"/>
          <p:cNvSpPr>
            <a:spLocks noGrp="1"/>
          </p:cNvSpPr>
          <p:nvPr>
            <p:ph type="dt" sz="half" idx="10"/>
          </p:nvPr>
        </p:nvSpPr>
        <p:spPr/>
        <p:txBody>
          <a:bodyPr/>
          <a:lstStyle/>
          <a:p>
            <a:fld id="{A59B41F7-634E-4406-A470-0AEA96DBF463}" type="datetimeFigureOut">
              <a:rPr lang="tr-TR" smtClean="0"/>
              <a:t>19.06.2024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6897F619-058A-4D6C-9D9D-25B7D193E6F3}" type="slidenum">
              <a:rPr lang="tr-TR" smtClean="0"/>
              <a:t>‹#›</a:t>
            </a:fld>
            <a:endParaRPr lang="tr-TR"/>
          </a:p>
        </p:txBody>
      </p:sp>
    </p:spTree>
    <p:extLst>
      <p:ext uri="{BB962C8B-B14F-4D97-AF65-F5344CB8AC3E}">
        <p14:creationId xmlns:p14="http://schemas.microsoft.com/office/powerpoint/2010/main" val="876616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999" y="2400300"/>
            <a:ext cx="8128672" cy="8401050"/>
          </a:xfrm>
        </p:spPr>
        <p:txBody>
          <a:bodyPr anchor="b"/>
          <a:lstStyle>
            <a:lvl1pPr>
              <a:defRPr sz="88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714621" y="5183989"/>
            <a:ext cx="12759095" cy="25586531"/>
          </a:xfrm>
        </p:spPr>
        <p:txBody>
          <a:bodyPr anchor="t"/>
          <a:lstStyle>
            <a:lvl1pPr marL="0" indent="0">
              <a:buNone/>
              <a:defRPr sz="8820"/>
            </a:lvl1pPr>
            <a:lvl2pPr marL="1260180" indent="0">
              <a:buNone/>
              <a:defRPr sz="7718"/>
            </a:lvl2pPr>
            <a:lvl3pPr marL="2520361" indent="0">
              <a:buNone/>
              <a:defRPr sz="6615"/>
            </a:lvl3pPr>
            <a:lvl4pPr marL="3780541" indent="0">
              <a:buNone/>
              <a:defRPr sz="5513"/>
            </a:lvl4pPr>
            <a:lvl5pPr marL="5040721" indent="0">
              <a:buNone/>
              <a:defRPr sz="5513"/>
            </a:lvl5pPr>
            <a:lvl6pPr marL="6300902" indent="0">
              <a:buNone/>
              <a:defRPr sz="5513"/>
            </a:lvl6pPr>
            <a:lvl7pPr marL="7561082" indent="0">
              <a:buNone/>
              <a:defRPr sz="5513"/>
            </a:lvl7pPr>
            <a:lvl8pPr marL="8821263" indent="0">
              <a:buNone/>
              <a:defRPr sz="5513"/>
            </a:lvl8pPr>
            <a:lvl9pPr marL="10081443" indent="0">
              <a:buNone/>
              <a:defRPr sz="5513"/>
            </a:lvl9pPr>
          </a:lstStyle>
          <a:p>
            <a:r>
              <a:rPr lang="en-US"/>
              <a:t>Click icon to add picture</a:t>
            </a:r>
            <a:endParaRPr lang="en-US" dirty="0"/>
          </a:p>
        </p:txBody>
      </p:sp>
      <p:sp>
        <p:nvSpPr>
          <p:cNvPr id="4" name="Text Placeholder 3"/>
          <p:cNvSpPr>
            <a:spLocks noGrp="1"/>
          </p:cNvSpPr>
          <p:nvPr>
            <p:ph type="body" sz="half" idx="2"/>
          </p:nvPr>
        </p:nvSpPr>
        <p:spPr>
          <a:xfrm>
            <a:off x="1735999" y="10801350"/>
            <a:ext cx="8128672" cy="20010837"/>
          </a:xfrm>
        </p:spPr>
        <p:txBody>
          <a:bodyPr/>
          <a:lstStyle>
            <a:lvl1pPr marL="0" indent="0">
              <a:buNone/>
              <a:defRPr sz="4410"/>
            </a:lvl1pPr>
            <a:lvl2pPr marL="1260180" indent="0">
              <a:buNone/>
              <a:defRPr sz="3859"/>
            </a:lvl2pPr>
            <a:lvl3pPr marL="2520361" indent="0">
              <a:buNone/>
              <a:defRPr sz="3308"/>
            </a:lvl3pPr>
            <a:lvl4pPr marL="3780541" indent="0">
              <a:buNone/>
              <a:defRPr sz="2756"/>
            </a:lvl4pPr>
            <a:lvl5pPr marL="5040721" indent="0">
              <a:buNone/>
              <a:defRPr sz="2756"/>
            </a:lvl5pPr>
            <a:lvl6pPr marL="6300902" indent="0">
              <a:buNone/>
              <a:defRPr sz="2756"/>
            </a:lvl6pPr>
            <a:lvl7pPr marL="7561082" indent="0">
              <a:buNone/>
              <a:defRPr sz="2756"/>
            </a:lvl7pPr>
            <a:lvl8pPr marL="8821263" indent="0">
              <a:buNone/>
              <a:defRPr sz="2756"/>
            </a:lvl8pPr>
            <a:lvl9pPr marL="10081443" indent="0">
              <a:buNone/>
              <a:defRPr sz="2756"/>
            </a:lvl9pPr>
          </a:lstStyle>
          <a:p>
            <a:pPr lvl="0"/>
            <a:r>
              <a:rPr lang="en-US"/>
              <a:t>Click to edit Master text styles</a:t>
            </a:r>
          </a:p>
        </p:txBody>
      </p:sp>
      <p:sp>
        <p:nvSpPr>
          <p:cNvPr id="5" name="Date Placeholder 4"/>
          <p:cNvSpPr>
            <a:spLocks noGrp="1"/>
          </p:cNvSpPr>
          <p:nvPr>
            <p:ph type="dt" sz="half" idx="10"/>
          </p:nvPr>
        </p:nvSpPr>
        <p:spPr/>
        <p:txBody>
          <a:bodyPr/>
          <a:lstStyle/>
          <a:p>
            <a:fld id="{A59B41F7-634E-4406-A470-0AEA96DBF463}" type="datetimeFigureOut">
              <a:rPr lang="tr-TR" smtClean="0"/>
              <a:t>19.06.2024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6897F619-058A-4D6C-9D9D-25B7D193E6F3}" type="slidenum">
              <a:rPr lang="tr-TR" smtClean="0"/>
              <a:t>‹#›</a:t>
            </a:fld>
            <a:endParaRPr lang="tr-TR"/>
          </a:p>
        </p:txBody>
      </p:sp>
    </p:spTree>
    <p:extLst>
      <p:ext uri="{BB962C8B-B14F-4D97-AF65-F5344CB8AC3E}">
        <p14:creationId xmlns:p14="http://schemas.microsoft.com/office/powerpoint/2010/main" val="25679937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32717" y="1916914"/>
            <a:ext cx="21737717" cy="695920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732717" y="9584531"/>
            <a:ext cx="21737717" cy="228445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732716" y="33370846"/>
            <a:ext cx="5670709" cy="1916906"/>
          </a:xfrm>
          <a:prstGeom prst="rect">
            <a:avLst/>
          </a:prstGeom>
        </p:spPr>
        <p:txBody>
          <a:bodyPr vert="horz" lIns="91440" tIns="45720" rIns="91440" bIns="45720" rtlCol="0" anchor="ctr"/>
          <a:lstStyle>
            <a:lvl1pPr algn="l">
              <a:defRPr sz="3308">
                <a:solidFill>
                  <a:schemeClr val="tx1">
                    <a:tint val="75000"/>
                  </a:schemeClr>
                </a:solidFill>
              </a:defRPr>
            </a:lvl1pPr>
          </a:lstStyle>
          <a:p>
            <a:fld id="{A59B41F7-634E-4406-A470-0AEA96DBF463}" type="datetimeFigureOut">
              <a:rPr lang="tr-TR" smtClean="0"/>
              <a:t>19.06.2024</a:t>
            </a:fld>
            <a:endParaRPr lang="tr-TR"/>
          </a:p>
        </p:txBody>
      </p:sp>
      <p:sp>
        <p:nvSpPr>
          <p:cNvPr id="5" name="Footer Placeholder 4"/>
          <p:cNvSpPr>
            <a:spLocks noGrp="1"/>
          </p:cNvSpPr>
          <p:nvPr>
            <p:ph type="ftr" sz="quarter" idx="3"/>
          </p:nvPr>
        </p:nvSpPr>
        <p:spPr>
          <a:xfrm>
            <a:off x="8348544" y="33370846"/>
            <a:ext cx="8506063" cy="1916906"/>
          </a:xfrm>
          <a:prstGeom prst="rect">
            <a:avLst/>
          </a:prstGeom>
        </p:spPr>
        <p:txBody>
          <a:bodyPr vert="horz" lIns="91440" tIns="45720" rIns="91440" bIns="45720" rtlCol="0" anchor="ctr"/>
          <a:lstStyle>
            <a:lvl1pPr algn="ctr">
              <a:defRPr sz="3308">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7799725" y="33370846"/>
            <a:ext cx="5670709" cy="1916906"/>
          </a:xfrm>
          <a:prstGeom prst="rect">
            <a:avLst/>
          </a:prstGeom>
        </p:spPr>
        <p:txBody>
          <a:bodyPr vert="horz" lIns="91440" tIns="45720" rIns="91440" bIns="45720" rtlCol="0" anchor="ctr"/>
          <a:lstStyle>
            <a:lvl1pPr algn="r">
              <a:defRPr sz="3308">
                <a:solidFill>
                  <a:schemeClr val="tx1">
                    <a:tint val="75000"/>
                  </a:schemeClr>
                </a:solidFill>
              </a:defRPr>
            </a:lvl1pPr>
          </a:lstStyle>
          <a:p>
            <a:fld id="{6897F619-058A-4D6C-9D9D-25B7D193E6F3}" type="slidenum">
              <a:rPr lang="tr-TR" smtClean="0"/>
              <a:t>‹#›</a:t>
            </a:fld>
            <a:endParaRPr lang="tr-TR"/>
          </a:p>
        </p:txBody>
      </p:sp>
    </p:spTree>
    <p:extLst>
      <p:ext uri="{BB962C8B-B14F-4D97-AF65-F5344CB8AC3E}">
        <p14:creationId xmlns:p14="http://schemas.microsoft.com/office/powerpoint/2010/main" val="220638372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520361" rtl="0" eaLnBrk="1" latinLnBrk="0" hangingPunct="1">
        <a:lnSpc>
          <a:spcPct val="90000"/>
        </a:lnSpc>
        <a:spcBef>
          <a:spcPct val="0"/>
        </a:spcBef>
        <a:buNone/>
        <a:defRPr sz="12128" kern="1200">
          <a:solidFill>
            <a:schemeClr val="tx1"/>
          </a:solidFill>
          <a:latin typeface="+mj-lt"/>
          <a:ea typeface="+mj-ea"/>
          <a:cs typeface="+mj-cs"/>
        </a:defRPr>
      </a:lvl1pPr>
    </p:titleStyle>
    <p:bodyStyle>
      <a:lvl1pPr marL="630090" indent="-630090" algn="l" defTabSz="2520361" rtl="0" eaLnBrk="1" latinLnBrk="0" hangingPunct="1">
        <a:lnSpc>
          <a:spcPct val="90000"/>
        </a:lnSpc>
        <a:spcBef>
          <a:spcPts val="2756"/>
        </a:spcBef>
        <a:buFont typeface="Arial" panose="020B0604020202020204" pitchFamily="34" charset="0"/>
        <a:buChar char="•"/>
        <a:defRPr sz="7718" kern="1200">
          <a:solidFill>
            <a:schemeClr val="tx1"/>
          </a:solidFill>
          <a:latin typeface="+mn-lt"/>
          <a:ea typeface="+mn-ea"/>
          <a:cs typeface="+mn-cs"/>
        </a:defRPr>
      </a:lvl1pPr>
      <a:lvl2pPr marL="1890271" indent="-630090" algn="l" defTabSz="2520361" rtl="0" eaLnBrk="1" latinLnBrk="0" hangingPunct="1">
        <a:lnSpc>
          <a:spcPct val="90000"/>
        </a:lnSpc>
        <a:spcBef>
          <a:spcPts val="1378"/>
        </a:spcBef>
        <a:buFont typeface="Arial" panose="020B0604020202020204" pitchFamily="34" charset="0"/>
        <a:buChar char="•"/>
        <a:defRPr sz="6615" kern="1200">
          <a:solidFill>
            <a:schemeClr val="tx1"/>
          </a:solidFill>
          <a:latin typeface="+mn-lt"/>
          <a:ea typeface="+mn-ea"/>
          <a:cs typeface="+mn-cs"/>
        </a:defRPr>
      </a:lvl2pPr>
      <a:lvl3pPr marL="3150451" indent="-630090" algn="l" defTabSz="2520361" rtl="0" eaLnBrk="1" latinLnBrk="0" hangingPunct="1">
        <a:lnSpc>
          <a:spcPct val="90000"/>
        </a:lnSpc>
        <a:spcBef>
          <a:spcPts val="1378"/>
        </a:spcBef>
        <a:buFont typeface="Arial" panose="020B0604020202020204" pitchFamily="34" charset="0"/>
        <a:buChar char="•"/>
        <a:defRPr sz="5513" kern="1200">
          <a:solidFill>
            <a:schemeClr val="tx1"/>
          </a:solidFill>
          <a:latin typeface="+mn-lt"/>
          <a:ea typeface="+mn-ea"/>
          <a:cs typeface="+mn-cs"/>
        </a:defRPr>
      </a:lvl3pPr>
      <a:lvl4pPr marL="4410631" indent="-630090" algn="l" defTabSz="2520361"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4pPr>
      <a:lvl5pPr marL="5670812" indent="-630090" algn="l" defTabSz="2520361"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5pPr>
      <a:lvl6pPr marL="6930992" indent="-630090" algn="l" defTabSz="2520361"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6pPr>
      <a:lvl7pPr marL="8191172" indent="-630090" algn="l" defTabSz="2520361"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7pPr>
      <a:lvl8pPr marL="9451353" indent="-630090" algn="l" defTabSz="2520361"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8pPr>
      <a:lvl9pPr marL="10711533" indent="-630090" algn="l" defTabSz="2520361"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9pPr>
    </p:bodyStyle>
    <p:otherStyle>
      <a:defPPr>
        <a:defRPr lang="en-US"/>
      </a:defPPr>
      <a:lvl1pPr marL="0" algn="l" defTabSz="2520361" rtl="0" eaLnBrk="1" latinLnBrk="0" hangingPunct="1">
        <a:defRPr sz="4961" kern="1200">
          <a:solidFill>
            <a:schemeClr val="tx1"/>
          </a:solidFill>
          <a:latin typeface="+mn-lt"/>
          <a:ea typeface="+mn-ea"/>
          <a:cs typeface="+mn-cs"/>
        </a:defRPr>
      </a:lvl1pPr>
      <a:lvl2pPr marL="1260180" algn="l" defTabSz="2520361" rtl="0" eaLnBrk="1" latinLnBrk="0" hangingPunct="1">
        <a:defRPr sz="4961" kern="1200">
          <a:solidFill>
            <a:schemeClr val="tx1"/>
          </a:solidFill>
          <a:latin typeface="+mn-lt"/>
          <a:ea typeface="+mn-ea"/>
          <a:cs typeface="+mn-cs"/>
        </a:defRPr>
      </a:lvl2pPr>
      <a:lvl3pPr marL="2520361" algn="l" defTabSz="2520361" rtl="0" eaLnBrk="1" latinLnBrk="0" hangingPunct="1">
        <a:defRPr sz="4961" kern="1200">
          <a:solidFill>
            <a:schemeClr val="tx1"/>
          </a:solidFill>
          <a:latin typeface="+mn-lt"/>
          <a:ea typeface="+mn-ea"/>
          <a:cs typeface="+mn-cs"/>
        </a:defRPr>
      </a:lvl3pPr>
      <a:lvl4pPr marL="3780541" algn="l" defTabSz="2520361" rtl="0" eaLnBrk="1" latinLnBrk="0" hangingPunct="1">
        <a:defRPr sz="4961" kern="1200">
          <a:solidFill>
            <a:schemeClr val="tx1"/>
          </a:solidFill>
          <a:latin typeface="+mn-lt"/>
          <a:ea typeface="+mn-ea"/>
          <a:cs typeface="+mn-cs"/>
        </a:defRPr>
      </a:lvl4pPr>
      <a:lvl5pPr marL="5040721" algn="l" defTabSz="2520361" rtl="0" eaLnBrk="1" latinLnBrk="0" hangingPunct="1">
        <a:defRPr sz="4961" kern="1200">
          <a:solidFill>
            <a:schemeClr val="tx1"/>
          </a:solidFill>
          <a:latin typeface="+mn-lt"/>
          <a:ea typeface="+mn-ea"/>
          <a:cs typeface="+mn-cs"/>
        </a:defRPr>
      </a:lvl5pPr>
      <a:lvl6pPr marL="6300902" algn="l" defTabSz="2520361" rtl="0" eaLnBrk="1" latinLnBrk="0" hangingPunct="1">
        <a:defRPr sz="4961" kern="1200">
          <a:solidFill>
            <a:schemeClr val="tx1"/>
          </a:solidFill>
          <a:latin typeface="+mn-lt"/>
          <a:ea typeface="+mn-ea"/>
          <a:cs typeface="+mn-cs"/>
        </a:defRPr>
      </a:lvl6pPr>
      <a:lvl7pPr marL="7561082" algn="l" defTabSz="2520361" rtl="0" eaLnBrk="1" latinLnBrk="0" hangingPunct="1">
        <a:defRPr sz="4961" kern="1200">
          <a:solidFill>
            <a:schemeClr val="tx1"/>
          </a:solidFill>
          <a:latin typeface="+mn-lt"/>
          <a:ea typeface="+mn-ea"/>
          <a:cs typeface="+mn-cs"/>
        </a:defRPr>
      </a:lvl7pPr>
      <a:lvl8pPr marL="8821263" algn="l" defTabSz="2520361" rtl="0" eaLnBrk="1" latinLnBrk="0" hangingPunct="1">
        <a:defRPr sz="4961" kern="1200">
          <a:solidFill>
            <a:schemeClr val="tx1"/>
          </a:solidFill>
          <a:latin typeface="+mn-lt"/>
          <a:ea typeface="+mn-ea"/>
          <a:cs typeface="+mn-cs"/>
        </a:defRPr>
      </a:lvl8pPr>
      <a:lvl9pPr marL="10081443" algn="l" defTabSz="2520361" rtl="0" eaLnBrk="1" latinLnBrk="0" hangingPunct="1">
        <a:defRPr sz="496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png"/><Relationship Id="rId12"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5.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AEB65C2C-CF3E-BBE4-A905-9C90C5B11D67}"/>
              </a:ext>
            </a:extLst>
          </p:cNvPr>
          <p:cNvSpPr/>
          <p:nvPr/>
        </p:nvSpPr>
        <p:spPr>
          <a:xfrm>
            <a:off x="0" y="0"/>
            <a:ext cx="25203150" cy="5195046"/>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10" name="Rectangle 2"/>
          <p:cNvSpPr>
            <a:spLocks noChangeArrowheads="1"/>
          </p:cNvSpPr>
          <p:nvPr/>
        </p:nvSpPr>
        <p:spPr bwMode="auto">
          <a:xfrm>
            <a:off x="0" y="-377308"/>
            <a:ext cx="154704" cy="1139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76572" tIns="38286" rIns="76572" bIns="38286" numCol="1" anchor="ctr" anchorCtr="0" compatLnSpc="1">
            <a:prstTxWarp prst="textNoShape">
              <a:avLst/>
            </a:prstTxWarp>
            <a:spAutoFit/>
          </a:bodyPr>
          <a:lstStyle/>
          <a:p>
            <a:endParaRPr lang="tr-TR"/>
          </a:p>
        </p:txBody>
      </p:sp>
      <p:grpSp>
        <p:nvGrpSpPr>
          <p:cNvPr id="57" name="Group 56">
            <a:extLst>
              <a:ext uri="{FF2B5EF4-FFF2-40B4-BE49-F238E27FC236}">
                <a16:creationId xmlns:a16="http://schemas.microsoft.com/office/drawing/2014/main" id="{B3373102-9ADD-6667-16F3-A98EE9576FFA}"/>
              </a:ext>
            </a:extLst>
          </p:cNvPr>
          <p:cNvGrpSpPr/>
          <p:nvPr/>
        </p:nvGrpSpPr>
        <p:grpSpPr>
          <a:xfrm>
            <a:off x="414193" y="5760890"/>
            <a:ext cx="7938910" cy="5276791"/>
            <a:chOff x="876597" y="6048922"/>
            <a:chExt cx="7011725" cy="3200139"/>
          </a:xfrm>
        </p:grpSpPr>
        <p:sp>
          <p:nvSpPr>
            <p:cNvPr id="29" name="Text Box 189">
              <a:extLst>
                <a:ext uri="{FF2B5EF4-FFF2-40B4-BE49-F238E27FC236}">
                  <a16:creationId xmlns:a16="http://schemas.microsoft.com/office/drawing/2014/main" id="{D16EBC1B-7427-7475-02F8-808E399D096A}"/>
                </a:ext>
              </a:extLst>
            </p:cNvPr>
            <p:cNvSpPr txBox="1">
              <a:spLocks noChangeArrowheads="1"/>
            </p:cNvSpPr>
            <p:nvPr/>
          </p:nvSpPr>
          <p:spPr bwMode="auto">
            <a:xfrm>
              <a:off x="888329" y="6507356"/>
              <a:ext cx="6999993" cy="2741705"/>
            </a:xfrm>
            <a:prstGeom prst="rect">
              <a:avLst/>
            </a:prstGeom>
            <a:solidFill>
              <a:schemeClr val="bg1"/>
            </a:solidFill>
            <a:ln w="12700">
              <a:solidFill>
                <a:schemeClr val="accent1">
                  <a:lumMod val="75000"/>
                </a:schemeClr>
              </a:solidFill>
            </a:ln>
            <a:effectLst/>
          </p:spPr>
          <p:txBody>
            <a:bodyPr wrap="square" lIns="144819" tIns="144819" rIns="144819" bIns="14481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lgn="just" eaLnBrk="1" hangingPunct="1"/>
              <a:r>
                <a:rPr lang="en-US" sz="2498" dirty="0">
                  <a:latin typeface="Calibri" pitchFamily="34" charset="0"/>
                </a:rPr>
                <a:t>Back pain significantly impacts productivity and quality of life. To address this, we are developing a wearable device using an ESP32 microcontroller and two MPU6050 sensors to monitor posture and provide alerts. The project hardware </a:t>
              </a:r>
              <a:r>
                <a:rPr lang="tr-TR" sz="2498" dirty="0" err="1">
                  <a:latin typeface="Calibri" pitchFamily="34" charset="0"/>
                </a:rPr>
                <a:t>calculates</a:t>
              </a:r>
              <a:r>
                <a:rPr lang="tr-TR" sz="2498" dirty="0">
                  <a:latin typeface="Calibri" pitchFamily="34" charset="0"/>
                </a:rPr>
                <a:t> </a:t>
              </a:r>
              <a:r>
                <a:rPr lang="tr-TR" sz="2498" dirty="0" err="1">
                  <a:latin typeface="Calibri" pitchFamily="34" charset="0"/>
                </a:rPr>
                <a:t>angles</a:t>
              </a:r>
              <a:r>
                <a:rPr lang="tr-TR" sz="2498" dirty="0">
                  <a:latin typeface="Calibri" pitchFamily="34" charset="0"/>
                </a:rPr>
                <a:t> </a:t>
              </a:r>
              <a:r>
                <a:rPr lang="en-US" sz="2498" dirty="0">
                  <a:latin typeface="Calibri" pitchFamily="34" charset="0"/>
                </a:rPr>
                <a:t>to detect hunching and static posture. Initially focused on notifying users of non-ideal posture, our research indicates that prolonged static posture is more closely correlated with back pain. Therefore, our project now aims to </a:t>
              </a:r>
              <a:r>
                <a:rPr lang="tr-TR" sz="2498" dirty="0" err="1">
                  <a:latin typeface="Calibri" pitchFamily="34" charset="0"/>
                </a:rPr>
                <a:t>alert</a:t>
              </a:r>
              <a:r>
                <a:rPr lang="tr-TR" sz="2498" dirty="0">
                  <a:latin typeface="Calibri" pitchFamily="34" charset="0"/>
                </a:rPr>
                <a:t> </a:t>
              </a:r>
              <a:r>
                <a:rPr lang="tr-TR" sz="2498" dirty="0" err="1">
                  <a:latin typeface="Calibri" pitchFamily="34" charset="0"/>
                </a:rPr>
                <a:t>the</a:t>
              </a:r>
              <a:r>
                <a:rPr lang="tr-TR" sz="2498" dirty="0">
                  <a:latin typeface="Calibri" pitchFamily="34" charset="0"/>
                </a:rPr>
                <a:t> </a:t>
              </a:r>
              <a:r>
                <a:rPr lang="tr-TR" sz="2498" dirty="0" err="1">
                  <a:latin typeface="Calibri" pitchFamily="34" charset="0"/>
                </a:rPr>
                <a:t>user</a:t>
              </a:r>
              <a:r>
                <a:rPr lang="tr-TR" sz="2498" dirty="0">
                  <a:latin typeface="Calibri" pitchFamily="34" charset="0"/>
                </a:rPr>
                <a:t> </a:t>
              </a:r>
              <a:r>
                <a:rPr lang="tr-TR" sz="2498" dirty="0" err="1">
                  <a:latin typeface="Calibri" pitchFamily="34" charset="0"/>
                </a:rPr>
                <a:t>when</a:t>
              </a:r>
              <a:r>
                <a:rPr lang="tr-TR" sz="2498" dirty="0">
                  <a:latin typeface="Calibri" pitchFamily="34" charset="0"/>
                </a:rPr>
                <a:t> they </a:t>
              </a:r>
              <a:r>
                <a:rPr lang="tr-TR" sz="2498" dirty="0" err="1">
                  <a:latin typeface="Calibri" pitchFamily="34" charset="0"/>
                </a:rPr>
                <a:t>are</a:t>
              </a:r>
              <a:r>
                <a:rPr lang="tr-TR" sz="2498" dirty="0">
                  <a:latin typeface="Calibri" pitchFamily="34" charset="0"/>
                </a:rPr>
                <a:t> </a:t>
              </a:r>
              <a:r>
                <a:rPr lang="tr-TR" sz="2498" dirty="0" err="1">
                  <a:latin typeface="Calibri" pitchFamily="34" charset="0"/>
                </a:rPr>
                <a:t>static</a:t>
              </a:r>
              <a:r>
                <a:rPr lang="tr-TR" sz="2498" dirty="0">
                  <a:latin typeface="Calibri" pitchFamily="34" charset="0"/>
                </a:rPr>
                <a:t> </a:t>
              </a:r>
              <a:r>
                <a:rPr lang="tr-TR" sz="2498" dirty="0" err="1">
                  <a:latin typeface="Calibri" pitchFamily="34" charset="0"/>
                </a:rPr>
                <a:t>for</a:t>
              </a:r>
              <a:r>
                <a:rPr lang="tr-TR" sz="2498" dirty="0">
                  <a:latin typeface="Calibri" pitchFamily="34" charset="0"/>
                </a:rPr>
                <a:t> a </a:t>
              </a:r>
              <a:r>
                <a:rPr lang="tr-TR" sz="2498" dirty="0" err="1">
                  <a:latin typeface="Calibri" pitchFamily="34" charset="0"/>
                </a:rPr>
                <a:t>long</a:t>
              </a:r>
              <a:r>
                <a:rPr lang="tr-TR" sz="2498" dirty="0">
                  <a:latin typeface="Calibri" pitchFamily="34" charset="0"/>
                </a:rPr>
                <a:t> time, but </a:t>
              </a:r>
              <a:r>
                <a:rPr lang="tr-TR" sz="2498" dirty="0" err="1">
                  <a:latin typeface="Calibri" pitchFamily="34" charset="0"/>
                </a:rPr>
                <a:t>there</a:t>
              </a:r>
              <a:r>
                <a:rPr lang="tr-TR" sz="2498" dirty="0">
                  <a:latin typeface="Calibri" pitchFamily="34" charset="0"/>
                </a:rPr>
                <a:t> is an </a:t>
              </a:r>
              <a:r>
                <a:rPr lang="tr-TR" sz="2498" dirty="0" err="1">
                  <a:latin typeface="Calibri" pitchFamily="34" charset="0"/>
                </a:rPr>
                <a:t>option</a:t>
              </a:r>
              <a:r>
                <a:rPr lang="tr-TR" sz="2498" dirty="0">
                  <a:latin typeface="Calibri" pitchFamily="34" charset="0"/>
                </a:rPr>
                <a:t> </a:t>
              </a:r>
              <a:r>
                <a:rPr lang="tr-TR" sz="2498" dirty="0" err="1">
                  <a:latin typeface="Calibri" pitchFamily="34" charset="0"/>
                </a:rPr>
                <a:t>for</a:t>
              </a:r>
              <a:r>
                <a:rPr lang="tr-TR" sz="2498" dirty="0">
                  <a:latin typeface="Calibri" pitchFamily="34" charset="0"/>
                </a:rPr>
                <a:t> </a:t>
              </a:r>
              <a:r>
                <a:rPr lang="tr-TR" sz="2498" dirty="0" err="1">
                  <a:latin typeface="Calibri" pitchFamily="34" charset="0"/>
                </a:rPr>
                <a:t>hunching</a:t>
              </a:r>
              <a:r>
                <a:rPr lang="tr-TR" sz="2498" dirty="0">
                  <a:latin typeface="Calibri" pitchFamily="34" charset="0"/>
                </a:rPr>
                <a:t> </a:t>
              </a:r>
              <a:r>
                <a:rPr lang="tr-TR" sz="2498" dirty="0" err="1">
                  <a:latin typeface="Calibri" pitchFamily="34" charset="0"/>
                </a:rPr>
                <a:t>alert</a:t>
              </a:r>
              <a:r>
                <a:rPr lang="tr-TR" sz="2498" dirty="0">
                  <a:latin typeface="Calibri" pitchFamily="34" charset="0"/>
                </a:rPr>
                <a:t> </a:t>
              </a:r>
              <a:r>
                <a:rPr lang="tr-TR" sz="2498" dirty="0" err="1">
                  <a:latin typeface="Calibri" pitchFamily="34" charset="0"/>
                </a:rPr>
                <a:t>enabling</a:t>
              </a:r>
              <a:r>
                <a:rPr lang="tr-TR" sz="2498" dirty="0">
                  <a:latin typeface="Calibri" pitchFamily="34" charset="0"/>
                </a:rPr>
                <a:t> </a:t>
              </a:r>
              <a:r>
                <a:rPr lang="tr-TR" sz="2498" dirty="0" err="1">
                  <a:latin typeface="Calibri" pitchFamily="34" charset="0"/>
                </a:rPr>
                <a:t>too</a:t>
              </a:r>
              <a:r>
                <a:rPr lang="tr-TR" sz="2498" dirty="0">
                  <a:latin typeface="Calibri" pitchFamily="34" charset="0"/>
                </a:rPr>
                <a:t>.</a:t>
              </a:r>
              <a:endParaRPr lang="en-US" sz="2498" dirty="0">
                <a:latin typeface="Calibri" pitchFamily="34" charset="0"/>
              </a:endParaRPr>
            </a:p>
          </p:txBody>
        </p:sp>
        <p:sp>
          <p:nvSpPr>
            <p:cNvPr id="30" name="Rectangle 29">
              <a:extLst>
                <a:ext uri="{FF2B5EF4-FFF2-40B4-BE49-F238E27FC236}">
                  <a16:creationId xmlns:a16="http://schemas.microsoft.com/office/drawing/2014/main" id="{97CEAD0A-3FE8-6C86-71DE-A287E7242FE2}"/>
                </a:ext>
              </a:extLst>
            </p:cNvPr>
            <p:cNvSpPr/>
            <p:nvPr/>
          </p:nvSpPr>
          <p:spPr>
            <a:xfrm>
              <a:off x="876597" y="6048922"/>
              <a:ext cx="6999993" cy="45843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72410" tIns="36205" rIns="72410" bIns="36205" rtlCol="0" anchor="ctr"/>
            <a:lstStyle/>
            <a:p>
              <a:pPr algn="ctr"/>
              <a:r>
                <a:rPr lang="en-US" sz="4496" b="1" dirty="0">
                  <a:solidFill>
                    <a:schemeClr val="accent2"/>
                  </a:solidFill>
                </a:rPr>
                <a:t>Abstract</a:t>
              </a:r>
            </a:p>
          </p:txBody>
        </p:sp>
      </p:grpSp>
      <p:grpSp>
        <p:nvGrpSpPr>
          <p:cNvPr id="59" name="Group 58">
            <a:extLst>
              <a:ext uri="{FF2B5EF4-FFF2-40B4-BE49-F238E27FC236}">
                <a16:creationId xmlns:a16="http://schemas.microsoft.com/office/drawing/2014/main" id="{FFD09772-3979-921D-FB7F-80DBF615A4F1}"/>
              </a:ext>
            </a:extLst>
          </p:cNvPr>
          <p:cNvGrpSpPr/>
          <p:nvPr/>
        </p:nvGrpSpPr>
        <p:grpSpPr>
          <a:xfrm>
            <a:off x="8805561" y="5760890"/>
            <a:ext cx="7938910" cy="12463908"/>
            <a:chOff x="9099991" y="6048922"/>
            <a:chExt cx="6999993" cy="12463908"/>
          </a:xfrm>
        </p:grpSpPr>
        <mc:AlternateContent xmlns:mc="http://schemas.openxmlformats.org/markup-compatibility/2006">
          <mc:Choice xmlns:a14="http://schemas.microsoft.com/office/drawing/2010/main" Requires="a14">
            <p:sp>
              <p:nvSpPr>
                <p:cNvPr id="36" name="Text Box 192">
                  <a:extLst>
                    <a:ext uri="{FF2B5EF4-FFF2-40B4-BE49-F238E27FC236}">
                      <a16:creationId xmlns:a16="http://schemas.microsoft.com/office/drawing/2014/main" id="{C5958CD2-2967-9601-2554-8A0226B3577D}"/>
                    </a:ext>
                  </a:extLst>
                </p:cNvPr>
                <p:cNvSpPr txBox="1">
                  <a:spLocks noChangeArrowheads="1"/>
                </p:cNvSpPr>
                <p:nvPr/>
              </p:nvSpPr>
              <p:spPr bwMode="auto">
                <a:xfrm>
                  <a:off x="9099991" y="6791209"/>
                  <a:ext cx="6999993" cy="11721621"/>
                </a:xfrm>
                <a:prstGeom prst="rect">
                  <a:avLst/>
                </a:prstGeom>
                <a:solidFill>
                  <a:schemeClr val="bg1"/>
                </a:solidFill>
                <a:ln w="12700">
                  <a:solidFill>
                    <a:schemeClr val="accent1">
                      <a:lumMod val="75000"/>
                    </a:schemeClr>
                  </a:solidFill>
                </a:ln>
                <a:effectLst/>
              </p:spPr>
              <p:txBody>
                <a:bodyPr lIns="144819" tIns="144819" rIns="144819" bIns="14481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lgn="just" eaLnBrk="1" hangingPunct="1"/>
                  <a:r>
                    <a:rPr lang="en-US" sz="2500" b="0" i="0" dirty="0">
                      <a:effectLst/>
                      <a:highlight>
                        <a:srgbClr val="FFFFFF"/>
                      </a:highlight>
                      <a:latin typeface="Calibri" panose="020F0502020204030204" pitchFamily="34" charset="0"/>
                      <a:ea typeface="Calibri" panose="020F0502020204030204" pitchFamily="34" charset="0"/>
                      <a:cs typeface="Calibri" panose="020F0502020204030204" pitchFamily="34" charset="0"/>
                    </a:rPr>
                    <a:t>The project hardware consists of an ESP32 WROOM-32, two MPU6050 sensors, a vibration motor, a buzzer, and a LiPo battery. The MPU6050 sensor measures acceleration and angular velocity in three axes, used to detect hunching and static posture. To improve data reliability, a calibration algorithm, a low-pass filter, and a Kalman filter are used. To detect static posture, previous and current angle values are compared over time. For hunching detection, the current angle values of both sensors are compared.</a:t>
                  </a:r>
                  <a:endParaRPr lang="tr-TR" sz="2500" b="0" i="0" dirty="0">
                    <a:effectLst/>
                    <a:highlight>
                      <a:srgbClr val="FFFFFF"/>
                    </a:highlight>
                    <a:latin typeface="Calibri" panose="020F0502020204030204" pitchFamily="34" charset="0"/>
                    <a:ea typeface="Calibri" panose="020F0502020204030204" pitchFamily="34" charset="0"/>
                    <a:cs typeface="Calibri" panose="020F0502020204030204" pitchFamily="34" charset="0"/>
                  </a:endParaRPr>
                </a:p>
                <a:p>
                  <a:pPr algn="just" eaLnBrk="1" hangingPunct="1"/>
                  <a:r>
                    <a:rPr lang="tr-TR" sz="2500" dirty="0">
                      <a:highlight>
                        <a:srgbClr val="FFFFFF"/>
                      </a:highlight>
                      <a:latin typeface="Calibri" panose="020F0502020204030204" pitchFamily="34" charset="0"/>
                      <a:ea typeface="Calibri" panose="020F0502020204030204" pitchFamily="34" charset="0"/>
                      <a:cs typeface="Calibri" panose="020F0502020204030204" pitchFamily="34" charset="0"/>
                    </a:rPr>
                    <a:t>	</a:t>
                  </a:r>
                  <a:r>
                    <a:rPr lang="en-US" sz="2500" b="0" i="0" dirty="0">
                      <a:effectLst/>
                      <a:highlight>
                        <a:srgbClr val="FFFFFF"/>
                      </a:highlight>
                      <a:latin typeface="Calibri" panose="020F0502020204030204" pitchFamily="34" charset="0"/>
                      <a:ea typeface="Calibri" panose="020F0502020204030204" pitchFamily="34" charset="0"/>
                      <a:cs typeface="Calibri" panose="020F0502020204030204" pitchFamily="34" charset="0"/>
                    </a:rPr>
                    <a:t>The offset calibration method is applied to the raw data, followed by a low-pass filter. Then, the angle value obtained by integrating the corresponding angular velocity,</a:t>
                  </a:r>
                  <a:endParaRPr lang="tr-TR" sz="2500" b="0" i="0" dirty="0">
                    <a:effectLst/>
                    <a:highlight>
                      <a:srgbClr val="FFFFFF"/>
                    </a:highlight>
                    <a:latin typeface="Calibri" panose="020F0502020204030204" pitchFamily="34" charset="0"/>
                    <a:ea typeface="Calibri" panose="020F0502020204030204" pitchFamily="34" charset="0"/>
                    <a:cs typeface="Calibri" panose="020F0502020204030204" pitchFamily="34" charset="0"/>
                  </a:endParaRPr>
                </a:p>
                <a:p>
                  <a:pPr algn="just" eaLnBrk="1" hangingPunct="1"/>
                  <a14:m>
                    <m:oMathPara xmlns:m="http://schemas.openxmlformats.org/officeDocument/2006/math">
                      <m:oMathParaPr>
                        <m:jc m:val="centerGroup"/>
                      </m:oMathParaPr>
                      <m:oMath xmlns:m="http://schemas.openxmlformats.org/officeDocument/2006/math">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𝐴𝑛𝑔𝑙𝑒</m:t>
                        </m:r>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m:t>
                        </m:r>
                        <m:nary>
                          <m:naryPr>
                            <m:ctrlP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ctrlPr>
                          </m:naryPr>
                          <m:sub>
                            <m:r>
                              <m:rPr>
                                <m:brk m:alnAt="23"/>
                              </m:rP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0</m:t>
                            </m:r>
                          </m:sub>
                          <m:sup>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𝑘</m:t>
                            </m:r>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 ∗ </m:t>
                            </m:r>
                            <m:sSub>
                              <m:sSubPr>
                                <m:ctrlP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ctrlPr>
                              </m:sSubPr>
                              <m:e>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𝑇</m:t>
                                </m:r>
                              </m:e>
                              <m:sub>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𝑠</m:t>
                                </m:r>
                              </m:sub>
                            </m:sSub>
                          </m:sup>
                          <m:e>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𝑅𝑎𝑡𝑒</m:t>
                            </m:r>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 ∗</m:t>
                            </m:r>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𝑑𝑡</m:t>
                            </m:r>
                          </m:e>
                        </m:nary>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 </m:t>
                        </m:r>
                      </m:oMath>
                    </m:oMathPara>
                  </a14:m>
                  <a:endParaRPr lang="tr-TR" sz="2500" b="0" i="0" dirty="0">
                    <a:effectLst/>
                    <a:highlight>
                      <a:srgbClr val="FFFFFF"/>
                    </a:highlight>
                    <a:latin typeface="Calibri" panose="020F0502020204030204" pitchFamily="34" charset="0"/>
                    <a:ea typeface="Calibri" panose="020F0502020204030204" pitchFamily="34" charset="0"/>
                    <a:cs typeface="Calibri" panose="020F0502020204030204" pitchFamily="34" charset="0"/>
                  </a:endParaRPr>
                </a:p>
                <a:p>
                  <a:pPr algn="just" eaLnBrk="1" hangingPunct="1"/>
                  <a14:m>
                    <m:oMathPara xmlns:m="http://schemas.openxmlformats.org/officeDocument/2006/math">
                      <m:oMathParaPr>
                        <m:jc m:val="centerGroup"/>
                      </m:oMathParaPr>
                      <m:oMath xmlns:m="http://schemas.openxmlformats.org/officeDocument/2006/math">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𝐴𝑛𝑔𝑙𝑒</m:t>
                        </m:r>
                        <m:d>
                          <m:dPr>
                            <m:ctrlP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ctrlPr>
                          </m:dPr>
                          <m:e>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𝑘</m:t>
                            </m:r>
                          </m:e>
                        </m:d>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m:t>
                        </m:r>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𝐴𝑛𝑔𝑙𝑒</m:t>
                        </m:r>
                        <m:d>
                          <m:dPr>
                            <m:ctrlP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ctrlPr>
                          </m:dPr>
                          <m:e>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𝑘</m:t>
                            </m:r>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−1</m:t>
                            </m:r>
                          </m:e>
                        </m:d>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m:t>
                        </m:r>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𝑅𝑎𝑡𝑒</m:t>
                        </m:r>
                        <m:d>
                          <m:dPr>
                            <m:ctrlP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ctrlPr>
                          </m:dPr>
                          <m:e>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𝑘</m:t>
                            </m:r>
                          </m:e>
                        </m:d>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 </m:t>
                        </m:r>
                        <m:sSub>
                          <m:sSubPr>
                            <m:ctrlP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ctrlPr>
                          </m:sSubPr>
                          <m:e>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𝑇</m:t>
                            </m:r>
                          </m:e>
                          <m:sub>
                            <m:r>
                              <a:rPr lang="tr-TR" sz="2500" b="0" i="1" smtClean="0">
                                <a:effectLst/>
                                <a:highlight>
                                  <a:srgbClr val="FFFFFF"/>
                                </a:highlight>
                                <a:latin typeface="Cambria Math" panose="02040503050406030204" pitchFamily="18" charset="0"/>
                                <a:ea typeface="Calibri" panose="020F0502020204030204" pitchFamily="34" charset="0"/>
                                <a:cs typeface="Calibri" panose="020F0502020204030204" pitchFamily="34" charset="0"/>
                              </a:rPr>
                              <m:t>𝑠</m:t>
                            </m:r>
                          </m:sub>
                        </m:sSub>
                      </m:oMath>
                    </m:oMathPara>
                  </a14:m>
                  <a:endParaRPr lang="tr-TR" sz="2500" b="0" i="0" dirty="0">
                    <a:effectLst/>
                    <a:highlight>
                      <a:srgbClr val="FFFFFF"/>
                    </a:highlight>
                    <a:latin typeface="Calibri" panose="020F0502020204030204" pitchFamily="34" charset="0"/>
                    <a:ea typeface="Calibri" panose="020F0502020204030204" pitchFamily="34" charset="0"/>
                    <a:cs typeface="Calibri" panose="020F0502020204030204" pitchFamily="34" charset="0"/>
                  </a:endParaRPr>
                </a:p>
                <a:p>
                  <a:pPr algn="just" eaLnBrk="1" hangingPunct="1"/>
                  <a:endParaRPr lang="tr-TR" sz="2500" b="0" i="0" dirty="0">
                    <a:effectLst/>
                    <a:highlight>
                      <a:srgbClr val="FFFFFF"/>
                    </a:highlight>
                    <a:latin typeface="Calibri" panose="020F0502020204030204" pitchFamily="34" charset="0"/>
                    <a:ea typeface="Calibri" panose="020F0502020204030204" pitchFamily="34" charset="0"/>
                    <a:cs typeface="Calibri" panose="020F0502020204030204" pitchFamily="34" charset="0"/>
                  </a:endParaRPr>
                </a:p>
                <a:p>
                  <a:pPr algn="just" eaLnBrk="1" hangingPunct="1"/>
                  <a:r>
                    <a:rPr lang="en-US" sz="2500" b="0" i="0" dirty="0">
                      <a:effectLst/>
                      <a:highlight>
                        <a:srgbClr val="FFFFFF"/>
                      </a:highlight>
                      <a:latin typeface="Calibri" panose="020F0502020204030204" pitchFamily="34" charset="0"/>
                      <a:ea typeface="Calibri" panose="020F0502020204030204" pitchFamily="34" charset="0"/>
                      <a:cs typeface="Calibri" panose="020F0502020204030204" pitchFamily="34" charset="0"/>
                    </a:rPr>
                    <a:t>is combined with the angle value derived from the relation of acceleration</a:t>
                  </a:r>
                  <a:endParaRPr lang="tr-TR" sz="2500" i="1" dirty="0">
                    <a:highlight>
                      <a:srgbClr val="FFFFFF"/>
                    </a:highlight>
                    <a:latin typeface="Cambria Math" panose="02040503050406030204" pitchFamily="18" charset="0"/>
                    <a:ea typeface="Calibri" panose="020F0502020204030204" pitchFamily="34" charset="0"/>
                    <a:cs typeface="Calibri" panose="020F0502020204030204" pitchFamily="34" charset="0"/>
                  </a:endParaRPr>
                </a:p>
                <a:p>
                  <a:pPr algn="just" eaLnBrk="1" hangingPunct="1"/>
                  <a14:m>
                    <m:oMathPara xmlns:m="http://schemas.openxmlformats.org/officeDocument/2006/math">
                      <m:oMathParaPr>
                        <m:jc m:val="centerGroup"/>
                      </m:oMathParaPr>
                      <m:oMath xmlns:m="http://schemas.openxmlformats.org/officeDocument/2006/math">
                        <m:sSub>
                          <m:sSubPr>
                            <m:ctrlPr>
                              <a:rPr lang="tr-TR" sz="250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bPr>
                          <m:e>
                            <m:r>
                              <a:rPr lang="tr-TR" sz="2500" i="1" smtClean="0">
                                <a:highlight>
                                  <a:srgbClr val="FFFFFF"/>
                                </a:highlight>
                                <a:latin typeface="Cambria Math" panose="02040503050406030204" pitchFamily="18" charset="0"/>
                                <a:ea typeface="Cambria Math" panose="02040503050406030204" pitchFamily="18" charset="0"/>
                                <a:cs typeface="Calibri" panose="020F0502020204030204" pitchFamily="34" charset="0"/>
                              </a:rPr>
                              <m:t>𝜃</m:t>
                            </m:r>
                          </m:e>
                          <m:sub>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𝑟𝑜𝑙𝑙</m:t>
                            </m:r>
                          </m:sub>
                        </m:sSub>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m:t>
                        </m:r>
                        <m:r>
                          <m:rPr>
                            <m:sty m:val="p"/>
                          </m:rPr>
                          <a:rPr lang="tr-TR" sz="2500" b="0" i="0" smtClean="0">
                            <a:highlight>
                              <a:srgbClr val="FFFFFF"/>
                            </a:highlight>
                            <a:latin typeface="Cambria Math" panose="02040503050406030204" pitchFamily="18" charset="0"/>
                            <a:ea typeface="Calibri" panose="020F0502020204030204" pitchFamily="34" charset="0"/>
                            <a:cs typeface="Calibri" panose="020F0502020204030204" pitchFamily="34" charset="0"/>
                          </a:rPr>
                          <m:t>arctan</m:t>
                        </m:r>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m:t>
                        </m:r>
                        <m:d>
                          <m:d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dPr>
                          <m:e>
                            <m:f>
                              <m:f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fPr>
                              <m:num>
                                <m:sSub>
                                  <m:sSub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bPr>
                                  <m:e>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𝐴𝑐𝑐</m:t>
                                    </m:r>
                                  </m:e>
                                  <m:sub>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𝑌</m:t>
                                    </m:r>
                                  </m:sub>
                                </m:sSub>
                              </m:num>
                              <m:den>
                                <m:rad>
                                  <m:radPr>
                                    <m:degHide m:val="on"/>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radPr>
                                  <m:deg/>
                                  <m:e>
                                    <m:sSup>
                                      <m:sSup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pPr>
                                      <m:e>
                                        <m:sSub>
                                          <m:sSub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bPr>
                                          <m:e>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𝐴𝑐𝑐</m:t>
                                            </m:r>
                                          </m:e>
                                          <m:sub>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𝑋</m:t>
                                            </m:r>
                                          </m:sub>
                                        </m:sSub>
                                      </m:e>
                                      <m:sup>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2</m:t>
                                        </m:r>
                                      </m:sup>
                                    </m:sSup>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 </m:t>
                                    </m:r>
                                    <m:sSup>
                                      <m:sSup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pPr>
                                      <m:e>
                                        <m:sSub>
                                          <m:sSub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bPr>
                                          <m:e>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𝐴𝑐𝑐</m:t>
                                            </m:r>
                                          </m:e>
                                          <m:sub>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𝑍</m:t>
                                            </m:r>
                                          </m:sub>
                                        </m:sSub>
                                      </m:e>
                                      <m:sup>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2</m:t>
                                        </m:r>
                                      </m:sup>
                                    </m:sSup>
                                  </m:e>
                                </m:rad>
                              </m:den>
                            </m:f>
                          </m:e>
                        </m:d>
                      </m:oMath>
                    </m:oMathPara>
                  </a14:m>
                  <a:endParaRPr lang="tr-TR" sz="2500" dirty="0">
                    <a:highlight>
                      <a:srgbClr val="FFFFFF"/>
                    </a:highlight>
                    <a:latin typeface="Calibri" panose="020F0502020204030204" pitchFamily="34" charset="0"/>
                    <a:ea typeface="Calibri" panose="020F0502020204030204" pitchFamily="34" charset="0"/>
                    <a:cs typeface="Calibri" panose="020F0502020204030204" pitchFamily="34" charset="0"/>
                  </a:endParaRPr>
                </a:p>
                <a:p>
                  <a:pPr algn="just" eaLnBrk="1" hangingPunct="1"/>
                  <a:endParaRPr lang="tr-TR" sz="2500" dirty="0">
                    <a:highlight>
                      <a:srgbClr val="FFFFFF"/>
                    </a:highlight>
                    <a:latin typeface="Calibri" panose="020F0502020204030204" pitchFamily="34" charset="0"/>
                    <a:ea typeface="Calibri" panose="020F0502020204030204" pitchFamily="34" charset="0"/>
                    <a:cs typeface="Calibri" panose="020F0502020204030204" pitchFamily="34" charset="0"/>
                  </a:endParaRPr>
                </a:p>
                <a:p>
                  <a:pPr algn="just" eaLnBrk="1" hangingPunct="1"/>
                  <a14:m>
                    <m:oMathPara xmlns:m="http://schemas.openxmlformats.org/officeDocument/2006/math">
                      <m:oMathParaPr>
                        <m:jc m:val="centerGroup"/>
                      </m:oMathParaPr>
                      <m:oMath xmlns:m="http://schemas.openxmlformats.org/officeDocument/2006/math">
                        <m:sSub>
                          <m:sSubPr>
                            <m:ctrlPr>
                              <a:rPr lang="tr-TR" sz="250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bPr>
                          <m:e>
                            <m:r>
                              <a:rPr lang="tr-TR" sz="2500" i="1" smtClean="0">
                                <a:highlight>
                                  <a:srgbClr val="FFFFFF"/>
                                </a:highlight>
                                <a:latin typeface="Cambria Math" panose="02040503050406030204" pitchFamily="18" charset="0"/>
                                <a:ea typeface="Cambria Math" panose="02040503050406030204" pitchFamily="18" charset="0"/>
                                <a:cs typeface="Calibri" panose="020F0502020204030204" pitchFamily="34" charset="0"/>
                              </a:rPr>
                              <m:t>𝜃</m:t>
                            </m:r>
                          </m:e>
                          <m:sub>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𝑟𝑜𝑙𝑙</m:t>
                            </m:r>
                          </m:sub>
                        </m:sSub>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m:t>
                        </m:r>
                        <m:r>
                          <m:rPr>
                            <m:sty m:val="p"/>
                          </m:rPr>
                          <a:rPr lang="tr-TR" sz="2500" b="0" i="0" smtClean="0">
                            <a:highlight>
                              <a:srgbClr val="FFFFFF"/>
                            </a:highlight>
                            <a:latin typeface="Cambria Math" panose="02040503050406030204" pitchFamily="18" charset="0"/>
                            <a:ea typeface="Calibri" panose="020F0502020204030204" pitchFamily="34" charset="0"/>
                            <a:cs typeface="Calibri" panose="020F0502020204030204" pitchFamily="34" charset="0"/>
                          </a:rPr>
                          <m:t>arctan</m:t>
                        </m:r>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m:t>
                        </m:r>
                        <m:d>
                          <m:d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dPr>
                          <m:e>
                            <m:f>
                              <m:f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fPr>
                              <m:num>
                                <m:sSub>
                                  <m:sSub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bPr>
                                  <m:e>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𝐴𝑐𝑐</m:t>
                                    </m:r>
                                  </m:e>
                                  <m:sub>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𝑋</m:t>
                                    </m:r>
                                  </m:sub>
                                </m:sSub>
                              </m:num>
                              <m:den>
                                <m:rad>
                                  <m:radPr>
                                    <m:degHide m:val="on"/>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radPr>
                                  <m:deg/>
                                  <m:e>
                                    <m:sSup>
                                      <m:sSup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pPr>
                                      <m:e>
                                        <m:sSub>
                                          <m:sSub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bPr>
                                          <m:e>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𝐴𝑐𝑐</m:t>
                                            </m:r>
                                          </m:e>
                                          <m:sub>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𝑋</m:t>
                                            </m:r>
                                          </m:sub>
                                        </m:sSub>
                                      </m:e>
                                      <m:sup>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2</m:t>
                                        </m:r>
                                      </m:sup>
                                    </m:sSup>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 </m:t>
                                    </m:r>
                                    <m:sSup>
                                      <m:sSup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pPr>
                                      <m:e>
                                        <m:sSub>
                                          <m:sSubPr>
                                            <m:ctrlP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ctrlPr>
                                          </m:sSubPr>
                                          <m:e>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𝐴𝑐𝑐</m:t>
                                            </m:r>
                                          </m:e>
                                          <m:sub>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𝑍</m:t>
                                            </m:r>
                                          </m:sub>
                                        </m:sSub>
                                      </m:e>
                                      <m:sup>
                                        <m:r>
                                          <a:rPr lang="tr-TR" sz="2500" b="0" i="1" smtClean="0">
                                            <a:highlight>
                                              <a:srgbClr val="FFFFFF"/>
                                            </a:highlight>
                                            <a:latin typeface="Cambria Math" panose="02040503050406030204" pitchFamily="18" charset="0"/>
                                            <a:ea typeface="Calibri" panose="020F0502020204030204" pitchFamily="34" charset="0"/>
                                            <a:cs typeface="Calibri" panose="020F0502020204030204" pitchFamily="34" charset="0"/>
                                          </a:rPr>
                                          <m:t>2</m:t>
                                        </m:r>
                                      </m:sup>
                                    </m:sSup>
                                  </m:e>
                                </m:rad>
                              </m:den>
                            </m:f>
                          </m:e>
                        </m:d>
                      </m:oMath>
                    </m:oMathPara>
                  </a14:m>
                  <a:endParaRPr lang="tr-TR" sz="2500" dirty="0">
                    <a:highlight>
                      <a:srgbClr val="FFFFFF"/>
                    </a:highlight>
                    <a:latin typeface="Calibri" panose="020F0502020204030204" pitchFamily="34" charset="0"/>
                    <a:ea typeface="Calibri" panose="020F0502020204030204" pitchFamily="34" charset="0"/>
                    <a:cs typeface="Calibri" panose="020F0502020204030204" pitchFamily="34" charset="0"/>
                  </a:endParaRPr>
                </a:p>
                <a:p>
                  <a:pPr algn="just" eaLnBrk="1" hangingPunct="1"/>
                  <a:endParaRPr lang="tr-TR" sz="2500" dirty="0">
                    <a:highlight>
                      <a:srgbClr val="FFFFFF"/>
                    </a:highlight>
                    <a:latin typeface="Calibri" panose="020F0502020204030204" pitchFamily="34" charset="0"/>
                    <a:ea typeface="Calibri" panose="020F0502020204030204" pitchFamily="34" charset="0"/>
                    <a:cs typeface="Calibri" panose="020F0502020204030204" pitchFamily="34" charset="0"/>
                  </a:endParaRPr>
                </a:p>
                <a:p>
                  <a:pPr algn="just" eaLnBrk="1" hangingPunct="1"/>
                  <a:r>
                    <a:rPr lang="en-US" sz="2500" dirty="0">
                      <a:highlight>
                        <a:srgbClr val="FFFFFF"/>
                      </a:highlight>
                      <a:latin typeface="Calibri" panose="020F0502020204030204" pitchFamily="34" charset="0"/>
                      <a:ea typeface="Calibri" panose="020F0502020204030204" pitchFamily="34" charset="0"/>
                      <a:cs typeface="Calibri" panose="020F0502020204030204" pitchFamily="34" charset="0"/>
                    </a:rPr>
                    <a:t>using a Kalman filter for each axis. Then, obtained angle values are put in different thresholds for detecting hunching and static posture.</a:t>
                  </a:r>
                </a:p>
              </p:txBody>
            </p:sp>
          </mc:Choice>
          <mc:Fallback>
            <p:sp>
              <p:nvSpPr>
                <p:cNvPr id="36" name="Text Box 192">
                  <a:extLst>
                    <a:ext uri="{FF2B5EF4-FFF2-40B4-BE49-F238E27FC236}">
                      <a16:creationId xmlns:a16="http://schemas.microsoft.com/office/drawing/2014/main" id="{C5958CD2-2967-9601-2554-8A0226B3577D}"/>
                    </a:ext>
                  </a:extLst>
                </p:cNvPr>
                <p:cNvSpPr txBox="1">
                  <a:spLocks noRot="1" noChangeAspect="1" noMove="1" noResize="1" noEditPoints="1" noAdjustHandles="1" noChangeArrowheads="1" noChangeShapeType="1" noTextEdit="1"/>
                </p:cNvSpPr>
                <p:nvPr/>
              </p:nvSpPr>
              <p:spPr bwMode="auto">
                <a:xfrm>
                  <a:off x="9099991" y="6791209"/>
                  <a:ext cx="6999993" cy="11721621"/>
                </a:xfrm>
                <a:prstGeom prst="rect">
                  <a:avLst/>
                </a:prstGeom>
                <a:blipFill>
                  <a:blip r:embed="rId2"/>
                  <a:stretch>
                    <a:fillRect l="-460" r="-1533"/>
                  </a:stretch>
                </a:blipFill>
                <a:ln w="12700">
                  <a:solidFill>
                    <a:schemeClr val="accent1">
                      <a:lumMod val="75000"/>
                    </a:schemeClr>
                  </a:solidFill>
                </a:ln>
                <a:effectLst/>
              </p:spPr>
              <p:txBody>
                <a:bodyPr/>
                <a:lstStyle/>
                <a:p>
                  <a:r>
                    <a:rPr lang="en-GB">
                      <a:noFill/>
                    </a:rPr>
                    <a:t> </a:t>
                  </a:r>
                </a:p>
              </p:txBody>
            </p:sp>
          </mc:Fallback>
        </mc:AlternateContent>
        <p:sp>
          <p:nvSpPr>
            <p:cNvPr id="37" name="Rectangle 36">
              <a:extLst>
                <a:ext uri="{FF2B5EF4-FFF2-40B4-BE49-F238E27FC236}">
                  <a16:creationId xmlns:a16="http://schemas.microsoft.com/office/drawing/2014/main" id="{17305477-4810-BE19-7011-DA88E019C5E0}"/>
                </a:ext>
              </a:extLst>
            </p:cNvPr>
            <p:cNvSpPr/>
            <p:nvPr/>
          </p:nvSpPr>
          <p:spPr>
            <a:xfrm>
              <a:off x="9099991" y="6048922"/>
              <a:ext cx="6999993" cy="7422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72410" tIns="36205" rIns="72410" bIns="36205" rtlCol="0" anchor="ctr"/>
            <a:lstStyle/>
            <a:p>
              <a:pPr algn="ctr"/>
              <a:r>
                <a:rPr lang="en-US" sz="4496" b="1" dirty="0">
                  <a:solidFill>
                    <a:schemeClr val="accent2"/>
                  </a:solidFill>
                </a:rPr>
                <a:t>Methodology and Tools</a:t>
              </a:r>
            </a:p>
          </p:txBody>
        </p:sp>
      </p:grpSp>
      <p:grpSp>
        <p:nvGrpSpPr>
          <p:cNvPr id="61" name="Group 60">
            <a:extLst>
              <a:ext uri="{FF2B5EF4-FFF2-40B4-BE49-F238E27FC236}">
                <a16:creationId xmlns:a16="http://schemas.microsoft.com/office/drawing/2014/main" id="{492E22DA-DD70-407E-748C-0C4177C0E4AD}"/>
              </a:ext>
            </a:extLst>
          </p:cNvPr>
          <p:cNvGrpSpPr/>
          <p:nvPr/>
        </p:nvGrpSpPr>
        <p:grpSpPr>
          <a:xfrm>
            <a:off x="8735034" y="28035850"/>
            <a:ext cx="7937999" cy="5263156"/>
            <a:chOff x="17240317" y="15344157"/>
            <a:chExt cx="6999993" cy="5263156"/>
          </a:xfrm>
        </p:grpSpPr>
        <p:sp>
          <p:nvSpPr>
            <p:cNvPr id="39" name="Text Box 191">
              <a:extLst>
                <a:ext uri="{FF2B5EF4-FFF2-40B4-BE49-F238E27FC236}">
                  <a16:creationId xmlns:a16="http://schemas.microsoft.com/office/drawing/2014/main" id="{42C90AF2-D9C8-676E-3989-C1BB89CA3D5B}"/>
                </a:ext>
              </a:extLst>
            </p:cNvPr>
            <p:cNvSpPr txBox="1">
              <a:spLocks noChangeArrowheads="1"/>
            </p:cNvSpPr>
            <p:nvPr/>
          </p:nvSpPr>
          <p:spPr bwMode="auto">
            <a:xfrm>
              <a:off x="17240317" y="16086445"/>
              <a:ext cx="6999993" cy="4520868"/>
            </a:xfrm>
            <a:prstGeom prst="rect">
              <a:avLst/>
            </a:prstGeom>
            <a:solidFill>
              <a:schemeClr val="bg1"/>
            </a:solidFill>
            <a:ln w="12700">
              <a:solidFill>
                <a:schemeClr val="accent1">
                  <a:lumMod val="75000"/>
                </a:schemeClr>
              </a:solidFill>
            </a:ln>
            <a:effectLst/>
          </p:spPr>
          <p:txBody>
            <a:bodyPr lIns="144819" tIns="144819" rIns="144819" bIns="14481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lgn="just" eaLnBrk="1" hangingPunct="1"/>
              <a:r>
                <a:rPr lang="en-US" sz="2498" dirty="0">
                  <a:latin typeface="Calibri" pitchFamily="34" charset="0"/>
                </a:rPr>
                <a:t>Our wearable posture monitoring device shows significant potential for improving user well-being by addressing back pain through enhanced postural awareness. To ensure data reliability, we applied offset calibration, a low-pass filter, and a Kalman filter, resulting in highly accurate posture detection. We focused on alerting users to prolonged static postures, aligning with research linking these postures to back pain. This strategy allows users to make natural adjustments based on their comfort. Future work will refine detection algorithms and improve the app interface based on user feedback</a:t>
              </a:r>
              <a:r>
                <a:rPr lang="tr-TR" sz="2498" dirty="0">
                  <a:latin typeface="Calibri" pitchFamily="34" charset="0"/>
                </a:rPr>
                <a:t>.</a:t>
              </a:r>
              <a:endParaRPr lang="en-US" sz="2498" dirty="0">
                <a:latin typeface="Calibri" pitchFamily="34" charset="0"/>
              </a:endParaRPr>
            </a:p>
          </p:txBody>
        </p:sp>
        <p:sp>
          <p:nvSpPr>
            <p:cNvPr id="40" name="Rectangle 39">
              <a:extLst>
                <a:ext uri="{FF2B5EF4-FFF2-40B4-BE49-F238E27FC236}">
                  <a16:creationId xmlns:a16="http://schemas.microsoft.com/office/drawing/2014/main" id="{D99452DE-1195-6847-6A69-D3AB0E0782AC}"/>
                </a:ext>
              </a:extLst>
            </p:cNvPr>
            <p:cNvSpPr/>
            <p:nvPr/>
          </p:nvSpPr>
          <p:spPr>
            <a:xfrm>
              <a:off x="17240317" y="15344157"/>
              <a:ext cx="6999993" cy="7422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72410" tIns="36205" rIns="72410" bIns="36205" rtlCol="0" anchor="ctr"/>
            <a:lstStyle/>
            <a:p>
              <a:pPr algn="ctr"/>
              <a:r>
                <a:rPr lang="en-US" sz="4496" b="1" dirty="0">
                  <a:solidFill>
                    <a:schemeClr val="accent2"/>
                  </a:solidFill>
                </a:rPr>
                <a:t>Discussion</a:t>
              </a:r>
            </a:p>
          </p:txBody>
        </p:sp>
      </p:grpSp>
      <p:grpSp>
        <p:nvGrpSpPr>
          <p:cNvPr id="62" name="Group 61">
            <a:extLst>
              <a:ext uri="{FF2B5EF4-FFF2-40B4-BE49-F238E27FC236}">
                <a16:creationId xmlns:a16="http://schemas.microsoft.com/office/drawing/2014/main" id="{637474E9-98C8-4991-066A-5D43F4507519}"/>
              </a:ext>
            </a:extLst>
          </p:cNvPr>
          <p:cNvGrpSpPr/>
          <p:nvPr/>
        </p:nvGrpSpPr>
        <p:grpSpPr>
          <a:xfrm>
            <a:off x="17120725" y="22070322"/>
            <a:ext cx="7461197" cy="6800755"/>
            <a:chOff x="17237882" y="24516512"/>
            <a:chExt cx="7002428" cy="6800755"/>
          </a:xfrm>
        </p:grpSpPr>
        <p:sp>
          <p:nvSpPr>
            <p:cNvPr id="41" name="Text Box 193">
              <a:extLst>
                <a:ext uri="{FF2B5EF4-FFF2-40B4-BE49-F238E27FC236}">
                  <a16:creationId xmlns:a16="http://schemas.microsoft.com/office/drawing/2014/main" id="{385F6C20-8643-05F1-850D-E7A41BD8CACA}"/>
                </a:ext>
              </a:extLst>
            </p:cNvPr>
            <p:cNvSpPr txBox="1">
              <a:spLocks noChangeArrowheads="1"/>
            </p:cNvSpPr>
            <p:nvPr/>
          </p:nvSpPr>
          <p:spPr bwMode="auto">
            <a:xfrm>
              <a:off x="17240317" y="25258798"/>
              <a:ext cx="6999993" cy="6058469"/>
            </a:xfrm>
            <a:prstGeom prst="rect">
              <a:avLst/>
            </a:prstGeom>
            <a:solidFill>
              <a:schemeClr val="bg1"/>
            </a:solidFill>
            <a:ln w="12700">
              <a:solidFill>
                <a:schemeClr val="accent1">
                  <a:lumMod val="75000"/>
                </a:schemeClr>
              </a:solidFill>
            </a:ln>
            <a:effectLst/>
          </p:spPr>
          <p:txBody>
            <a:bodyPr lIns="144819" tIns="144819" rIns="144819" bIns="14481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457200" indent="-457200" algn="just" eaLnBrk="1" hangingPunct="1">
                <a:buFont typeface="+mj-lt"/>
                <a:buAutoNum type="arabicPeriod"/>
              </a:pPr>
              <a:r>
                <a:rPr lang="en-US" sz="2498" dirty="0">
                  <a:latin typeface="Calibri" pitchFamily="34" charset="0"/>
                </a:rPr>
                <a:t>Fedorov, D. S., </a:t>
              </a:r>
              <a:r>
                <a:rPr lang="en-US" sz="2498" dirty="0" err="1">
                  <a:latin typeface="Calibri" pitchFamily="34" charset="0"/>
                </a:rPr>
                <a:t>Ivoilov</a:t>
              </a:r>
              <a:r>
                <a:rPr lang="en-US" sz="2498" dirty="0">
                  <a:latin typeface="Calibri" pitchFamily="34" charset="0"/>
                </a:rPr>
                <a:t>, A. Y., </a:t>
              </a:r>
              <a:r>
                <a:rPr lang="en-US" sz="2498" dirty="0" err="1">
                  <a:latin typeface="Calibri" pitchFamily="34" charset="0"/>
                </a:rPr>
                <a:t>Zhmud</a:t>
              </a:r>
              <a:r>
                <a:rPr lang="en-US" sz="2498" dirty="0">
                  <a:latin typeface="Calibri" pitchFamily="34" charset="0"/>
                </a:rPr>
                <a:t>, V. A., &amp; Trubin, V. G. (2015). Using of measuring system MPU6050 for the determination of the angular velocities and linear accelerations. Automatics &amp; Software Enginery, 11(1), 75-80.</a:t>
              </a:r>
              <a:endParaRPr lang="tr-TR" sz="2498" dirty="0">
                <a:latin typeface="Calibri" pitchFamily="34" charset="0"/>
              </a:endParaRPr>
            </a:p>
            <a:p>
              <a:pPr marL="457200" indent="-457200" algn="just" eaLnBrk="1" hangingPunct="1">
                <a:buFont typeface="+mj-lt"/>
                <a:buAutoNum type="arabicPeriod"/>
              </a:pPr>
              <a:endParaRPr lang="tr-TR" sz="2498" dirty="0">
                <a:latin typeface="Calibri" pitchFamily="34" charset="0"/>
              </a:endParaRPr>
            </a:p>
            <a:p>
              <a:pPr marL="457200" indent="-457200" algn="just" eaLnBrk="1" hangingPunct="1">
                <a:buFont typeface="+mj-lt"/>
                <a:buAutoNum type="arabicPeriod"/>
              </a:pPr>
              <a:r>
                <a:rPr lang="en-US" sz="2498" dirty="0">
                  <a:latin typeface="Calibri" pitchFamily="34" charset="0"/>
                </a:rPr>
                <a:t>Gilda, S., &amp; Slepian, Z. (2019). Automatic Kalman-filter-based wavelet shrinkage denoising of 1D stellar spectra. Monthly Notices of the Royal Astronomical Society, 490(4), 5249-5269.</a:t>
              </a:r>
              <a:endParaRPr lang="tr-TR" sz="2498" dirty="0">
                <a:latin typeface="Calibri" pitchFamily="34" charset="0"/>
              </a:endParaRPr>
            </a:p>
            <a:p>
              <a:pPr marL="457200" indent="-457200" algn="just" eaLnBrk="1" hangingPunct="1">
                <a:buFont typeface="+mj-lt"/>
                <a:buAutoNum type="arabicPeriod"/>
              </a:pPr>
              <a:endParaRPr lang="tr-TR" sz="2498" dirty="0">
                <a:latin typeface="Calibri" pitchFamily="34" charset="0"/>
              </a:endParaRPr>
            </a:p>
            <a:p>
              <a:pPr marL="457200" indent="-457200" algn="just" eaLnBrk="1" hangingPunct="1">
                <a:buFont typeface="+mj-lt"/>
                <a:buAutoNum type="arabicPeriod"/>
              </a:pPr>
              <a:r>
                <a:rPr lang="en-US" sz="2498" dirty="0" err="1">
                  <a:latin typeface="Calibri" pitchFamily="34" charset="0"/>
                </a:rPr>
                <a:t>Albaghdadi</a:t>
              </a:r>
              <a:r>
                <a:rPr lang="en-US" sz="2498" dirty="0">
                  <a:latin typeface="Calibri" pitchFamily="34" charset="0"/>
                </a:rPr>
                <a:t>, A., &amp; Ali, A. (2019). An optimized complementary filter for an inertial measurement unit contain MPU6050 sensor. Iraqi Journal for Electrical and Electronic Engineering, 15(2), 71-77.</a:t>
              </a:r>
              <a:endParaRPr lang="tr-TR" sz="2498" dirty="0">
                <a:latin typeface="Calibri" pitchFamily="34" charset="0"/>
              </a:endParaRPr>
            </a:p>
          </p:txBody>
        </p:sp>
        <p:sp>
          <p:nvSpPr>
            <p:cNvPr id="42" name="Rectangle 41">
              <a:extLst>
                <a:ext uri="{FF2B5EF4-FFF2-40B4-BE49-F238E27FC236}">
                  <a16:creationId xmlns:a16="http://schemas.microsoft.com/office/drawing/2014/main" id="{EBB75698-A3B3-800B-6B72-ADED5B893548}"/>
                </a:ext>
              </a:extLst>
            </p:cNvPr>
            <p:cNvSpPr/>
            <p:nvPr/>
          </p:nvSpPr>
          <p:spPr>
            <a:xfrm>
              <a:off x="17237882" y="24516512"/>
              <a:ext cx="6999993" cy="7422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72410" tIns="36205" rIns="72410" bIns="36205" rtlCol="0" anchor="ctr"/>
            <a:lstStyle/>
            <a:p>
              <a:pPr algn="ctr"/>
              <a:r>
                <a:rPr lang="tr-TR" sz="4496" b="1" dirty="0" err="1">
                  <a:solidFill>
                    <a:schemeClr val="accent2"/>
                  </a:solidFill>
                </a:rPr>
                <a:t>Refer</a:t>
              </a:r>
              <a:r>
                <a:rPr lang="en-US" sz="4496" b="1" dirty="0" err="1">
                  <a:solidFill>
                    <a:schemeClr val="accent2"/>
                  </a:solidFill>
                </a:rPr>
                <a:t>ences</a:t>
              </a:r>
              <a:endParaRPr lang="en-US" sz="4496" b="1" dirty="0">
                <a:solidFill>
                  <a:schemeClr val="accent2"/>
                </a:solidFill>
              </a:endParaRPr>
            </a:p>
          </p:txBody>
        </p:sp>
      </p:grpSp>
      <p:grpSp>
        <p:nvGrpSpPr>
          <p:cNvPr id="58" name="Group 57">
            <a:extLst>
              <a:ext uri="{FF2B5EF4-FFF2-40B4-BE49-F238E27FC236}">
                <a16:creationId xmlns:a16="http://schemas.microsoft.com/office/drawing/2014/main" id="{1096A1E2-C2EF-090F-0B2B-C4FD65E51B93}"/>
              </a:ext>
            </a:extLst>
          </p:cNvPr>
          <p:cNvGrpSpPr/>
          <p:nvPr/>
        </p:nvGrpSpPr>
        <p:grpSpPr>
          <a:xfrm>
            <a:off x="414193" y="11505130"/>
            <a:ext cx="7938910" cy="8312242"/>
            <a:chOff x="864271" y="15344159"/>
            <a:chExt cx="6999993" cy="8312242"/>
          </a:xfrm>
        </p:grpSpPr>
        <p:sp>
          <p:nvSpPr>
            <p:cNvPr id="35" name="Rectangle 34">
              <a:extLst>
                <a:ext uri="{FF2B5EF4-FFF2-40B4-BE49-F238E27FC236}">
                  <a16:creationId xmlns:a16="http://schemas.microsoft.com/office/drawing/2014/main" id="{72427E42-22CD-4000-DB28-606799A9E58D}"/>
                </a:ext>
              </a:extLst>
            </p:cNvPr>
            <p:cNvSpPr/>
            <p:nvPr/>
          </p:nvSpPr>
          <p:spPr>
            <a:xfrm>
              <a:off x="864271" y="15344159"/>
              <a:ext cx="6999993" cy="7422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72410" tIns="36205" rIns="72410" bIns="36205" rtlCol="0" anchor="ctr"/>
            <a:lstStyle/>
            <a:p>
              <a:pPr algn="ctr"/>
              <a:r>
                <a:rPr lang="en-US" sz="4496" b="1" dirty="0">
                  <a:solidFill>
                    <a:schemeClr val="accent2"/>
                  </a:solidFill>
                </a:rPr>
                <a:t>Introduction</a:t>
              </a:r>
            </a:p>
          </p:txBody>
        </p:sp>
        <p:sp>
          <p:nvSpPr>
            <p:cNvPr id="44" name="Text Box 190">
              <a:extLst>
                <a:ext uri="{FF2B5EF4-FFF2-40B4-BE49-F238E27FC236}">
                  <a16:creationId xmlns:a16="http://schemas.microsoft.com/office/drawing/2014/main" id="{E8741683-95C8-2E96-7D1A-4B9767A5E64F}"/>
                </a:ext>
              </a:extLst>
            </p:cNvPr>
            <p:cNvSpPr txBox="1">
              <a:spLocks noChangeArrowheads="1"/>
            </p:cNvSpPr>
            <p:nvPr/>
          </p:nvSpPr>
          <p:spPr bwMode="auto">
            <a:xfrm>
              <a:off x="864271" y="16060332"/>
              <a:ext cx="6999993" cy="7596069"/>
            </a:xfrm>
            <a:prstGeom prst="rect">
              <a:avLst/>
            </a:prstGeom>
            <a:solidFill>
              <a:schemeClr val="bg1"/>
            </a:solidFill>
            <a:ln w="12700">
              <a:solidFill>
                <a:schemeClr val="accent1">
                  <a:lumMod val="75000"/>
                </a:schemeClr>
              </a:solidFill>
            </a:ln>
            <a:effectLst/>
          </p:spPr>
          <p:txBody>
            <a:bodyPr lIns="144819" tIns="144819" rIns="144819" bIns="14481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lgn="just" eaLnBrk="1" hangingPunct="1"/>
              <a:r>
                <a:rPr lang="en-US" sz="2498" dirty="0">
                  <a:latin typeface="+mn-lt"/>
                </a:rPr>
                <a:t>Back pain affects nearly everyone globally, with around 20% experiencing it annually and up to 50% at least once in their lifetime (Ehrlich, 2003). Contrary to popular belief, there is no strong evidence linking poor posture to pain. Pain can lead to poor posture, but not vice versa (Kripa &amp; Kaur, 2021). Studies show that individuals with chronic back pain tend to sit statically compared to pain-free individuals (</a:t>
              </a:r>
              <a:r>
                <a:rPr lang="en-US" sz="2498" dirty="0" err="1">
                  <a:latin typeface="+mn-lt"/>
                </a:rPr>
                <a:t>Bontrup</a:t>
              </a:r>
              <a:r>
                <a:rPr lang="en-US" sz="2498" dirty="0">
                  <a:latin typeface="+mn-lt"/>
                </a:rPr>
                <a:t> et al., 2019). Therefore, encouraging postural changes is safer than maintaining an "ideal" </a:t>
              </a:r>
              <a:r>
                <a:rPr lang="en-US" sz="2498" dirty="0" err="1">
                  <a:latin typeface="+mn-lt"/>
                </a:rPr>
                <a:t>posture.This</a:t>
              </a:r>
              <a:r>
                <a:rPr lang="en-US" sz="2498" dirty="0">
                  <a:latin typeface="+mn-lt"/>
                </a:rPr>
                <a:t> project aims to promote healthier postural habits without enforcing a strict posture. Our objective is to alert users when a specific posture is held for too long, using haptic feedback and sound notifications to remind them to stretch and change position. This approach is less invasive and more suitable for those with back pain, who adapt to pain-free positions based on personal experience (</a:t>
              </a:r>
              <a:r>
                <a:rPr lang="en-US" sz="2498" dirty="0" err="1">
                  <a:latin typeface="+mn-lt"/>
                </a:rPr>
                <a:t>Bontrup</a:t>
              </a:r>
              <a:r>
                <a:rPr lang="en-US" sz="2498" dirty="0">
                  <a:latin typeface="+mn-lt"/>
                </a:rPr>
                <a:t> et al., 2019). There is an option for changing the mode to hunching alert for the users who are more interested in sitting upright.</a:t>
              </a:r>
              <a:r>
                <a:rPr lang="tr-TR" sz="2498" dirty="0">
                  <a:latin typeface="+mn-lt"/>
                </a:rPr>
                <a:t>	</a:t>
              </a:r>
              <a:endParaRPr lang="en-US" sz="2498" dirty="0">
                <a:latin typeface="+mn-lt"/>
              </a:endParaRPr>
            </a:p>
          </p:txBody>
        </p:sp>
      </p:grpSp>
      <p:grpSp>
        <p:nvGrpSpPr>
          <p:cNvPr id="60" name="Group 59">
            <a:extLst>
              <a:ext uri="{FF2B5EF4-FFF2-40B4-BE49-F238E27FC236}">
                <a16:creationId xmlns:a16="http://schemas.microsoft.com/office/drawing/2014/main" id="{6E4D47DB-0559-5374-3C90-29E0B423EE77}"/>
              </a:ext>
            </a:extLst>
          </p:cNvPr>
          <p:cNvGrpSpPr/>
          <p:nvPr/>
        </p:nvGrpSpPr>
        <p:grpSpPr>
          <a:xfrm>
            <a:off x="8738110" y="18531349"/>
            <a:ext cx="7938910" cy="9127865"/>
            <a:chOff x="9099991" y="15678920"/>
            <a:chExt cx="6999993" cy="4875295"/>
          </a:xfrm>
        </p:grpSpPr>
        <p:sp>
          <p:nvSpPr>
            <p:cNvPr id="31" name="Text Box 194">
              <a:extLst>
                <a:ext uri="{FF2B5EF4-FFF2-40B4-BE49-F238E27FC236}">
                  <a16:creationId xmlns:a16="http://schemas.microsoft.com/office/drawing/2014/main" id="{722D7E62-5BEA-FF87-D870-4A2FFB744825}"/>
                </a:ext>
              </a:extLst>
            </p:cNvPr>
            <p:cNvSpPr txBox="1">
              <a:spLocks noChangeArrowheads="1"/>
            </p:cNvSpPr>
            <p:nvPr/>
          </p:nvSpPr>
          <p:spPr bwMode="auto">
            <a:xfrm>
              <a:off x="9099991" y="16086445"/>
              <a:ext cx="6999993" cy="4467770"/>
            </a:xfrm>
            <a:prstGeom prst="rect">
              <a:avLst/>
            </a:prstGeom>
            <a:solidFill>
              <a:schemeClr val="bg1"/>
            </a:solidFill>
            <a:ln w="12700">
              <a:solidFill>
                <a:schemeClr val="accent1">
                  <a:lumMod val="75000"/>
                </a:schemeClr>
              </a:solidFill>
            </a:ln>
            <a:effectLst/>
          </p:spPr>
          <p:txBody>
            <a:bodyPr lIns="144819" tIns="144819" rIns="144819" bIns="14481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lgn="just" eaLnBrk="1" hangingPunct="1"/>
              <a:r>
                <a:rPr lang="en-US" sz="2498" dirty="0">
                  <a:latin typeface="Calibri" pitchFamily="34" charset="0"/>
                </a:rPr>
                <a:t>The development and initial testing of our wearable posture monitoring device have shown promising results. The offset calibration method and low-pass filter effectively enhanced data accuracy and reduced noise. The Kalman filter provided precise posture detection by combining angle values from angular velocity and accelerometer data. The device accurately detected static postures and changes, including hunching and tilting, and the haptic feedback and sound notification systems effectively alerted users to prolonged static postures, prompting timely adjustments. The option in the mobile app to change the mode to hunching alert enables users who are more interested in sitting upright to use the device. The mobile app also enables the user to turn on/off vibration and sound depending on the environment that they are in. The device was comfortable for prolonged use and did not interfere with daily activities. These results highlight the device's effectiveness in promoting healthier postural habits and its potential for back pain management. Future iterations will refine detection algorithms and enhance the user interface based on further user testing and feedback.</a:t>
              </a:r>
            </a:p>
          </p:txBody>
        </p:sp>
        <p:sp>
          <p:nvSpPr>
            <p:cNvPr id="45" name="Rectangle 44">
              <a:extLst>
                <a:ext uri="{FF2B5EF4-FFF2-40B4-BE49-F238E27FC236}">
                  <a16:creationId xmlns:a16="http://schemas.microsoft.com/office/drawing/2014/main" id="{335F7303-88C6-1E7A-6C56-4E1087341AB4}"/>
                </a:ext>
              </a:extLst>
            </p:cNvPr>
            <p:cNvSpPr/>
            <p:nvPr/>
          </p:nvSpPr>
          <p:spPr>
            <a:xfrm>
              <a:off x="9099991" y="15678920"/>
              <a:ext cx="6999993" cy="4075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72410" tIns="36205" rIns="72410" bIns="36205" rtlCol="0" anchor="ctr"/>
            <a:lstStyle/>
            <a:p>
              <a:pPr algn="ctr"/>
              <a:r>
                <a:rPr lang="en-US" sz="4496" b="1" dirty="0">
                  <a:solidFill>
                    <a:schemeClr val="accent2"/>
                  </a:solidFill>
                </a:rPr>
                <a:t>Results</a:t>
              </a:r>
            </a:p>
          </p:txBody>
        </p:sp>
      </p:grpSp>
      <p:sp>
        <p:nvSpPr>
          <p:cNvPr id="53" name="Text Box 122">
            <a:extLst>
              <a:ext uri="{FF2B5EF4-FFF2-40B4-BE49-F238E27FC236}">
                <a16:creationId xmlns:a16="http://schemas.microsoft.com/office/drawing/2014/main" id="{0FED31E1-94D2-7D81-B005-7D540FD0F70B}"/>
              </a:ext>
            </a:extLst>
          </p:cNvPr>
          <p:cNvSpPr txBox="1">
            <a:spLocks noChangeArrowheads="1"/>
          </p:cNvSpPr>
          <p:nvPr/>
        </p:nvSpPr>
        <p:spPr bwMode="auto">
          <a:xfrm>
            <a:off x="4744249" y="283155"/>
            <a:ext cx="15704336" cy="1731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44819" tIns="362048" rIns="144819" bIns="362048" anchor="ctr" anchorCtr="0">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tr-TR" sz="6500" b="1" dirty="0" err="1">
                <a:solidFill>
                  <a:schemeClr val="accent2"/>
                </a:solidFill>
                <a:latin typeface="Calibri" panose="020F0502020204030204" pitchFamily="34" charset="0"/>
                <a:ea typeface="Calibri" panose="020F0502020204030204" pitchFamily="34" charset="0"/>
                <a:cs typeface="Calibri" panose="020F0502020204030204" pitchFamily="34" charset="0"/>
              </a:rPr>
              <a:t>Keep</a:t>
            </a:r>
            <a:r>
              <a:rPr lang="tr-TR" sz="6500" b="1" dirty="0">
                <a:solidFill>
                  <a:schemeClr val="accent2"/>
                </a:solidFill>
                <a:latin typeface="Calibri" panose="020F0502020204030204" pitchFamily="34" charset="0"/>
                <a:ea typeface="Calibri" panose="020F0502020204030204" pitchFamily="34" charset="0"/>
                <a:cs typeface="Calibri" panose="020F0502020204030204" pitchFamily="34" charset="0"/>
              </a:rPr>
              <a:t> </a:t>
            </a:r>
            <a:r>
              <a:rPr lang="tr-TR" sz="6500" b="1" dirty="0" err="1">
                <a:solidFill>
                  <a:schemeClr val="accent2"/>
                </a:solidFill>
                <a:latin typeface="Calibri" panose="020F0502020204030204" pitchFamily="34" charset="0"/>
                <a:ea typeface="Calibri" panose="020F0502020204030204" pitchFamily="34" charset="0"/>
                <a:cs typeface="Calibri" panose="020F0502020204030204" pitchFamily="34" charset="0"/>
              </a:rPr>
              <a:t>Moving</a:t>
            </a:r>
            <a:r>
              <a:rPr lang="tr-TR" sz="6500" b="1" dirty="0">
                <a:solidFill>
                  <a:schemeClr val="accent2"/>
                </a:solidFill>
                <a:latin typeface="Calibri" panose="020F0502020204030204" pitchFamily="34" charset="0"/>
                <a:ea typeface="Calibri" panose="020F0502020204030204" pitchFamily="34" charset="0"/>
                <a:cs typeface="Calibri" panose="020F0502020204030204" pitchFamily="34" charset="0"/>
              </a:rPr>
              <a:t> </a:t>
            </a:r>
            <a:endParaRPr lang="en-US" sz="65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54" name="Text Box 123">
            <a:extLst>
              <a:ext uri="{FF2B5EF4-FFF2-40B4-BE49-F238E27FC236}">
                <a16:creationId xmlns:a16="http://schemas.microsoft.com/office/drawing/2014/main" id="{300758FF-E411-1257-4881-392454D36850}"/>
              </a:ext>
            </a:extLst>
          </p:cNvPr>
          <p:cNvSpPr txBox="1">
            <a:spLocks noChangeArrowheads="1"/>
          </p:cNvSpPr>
          <p:nvPr/>
        </p:nvSpPr>
        <p:spPr bwMode="auto">
          <a:xfrm>
            <a:off x="4056470" y="2152050"/>
            <a:ext cx="17090210" cy="2887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44819" tIns="144819" rIns="144819" bIns="144819" anchor="ctr" anchorCtr="0"/>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tr-TR" sz="4000" dirty="0">
                <a:solidFill>
                  <a:schemeClr val="accent2"/>
                </a:solidFill>
                <a:latin typeface="+mn-lt"/>
              </a:rPr>
              <a:t>İlayda </a:t>
            </a:r>
            <a:r>
              <a:rPr lang="tr-TR" sz="4000" dirty="0" err="1">
                <a:solidFill>
                  <a:schemeClr val="accent2"/>
                </a:solidFill>
                <a:latin typeface="+mn-lt"/>
              </a:rPr>
              <a:t>Öğütverici</a:t>
            </a:r>
            <a:r>
              <a:rPr lang="en-US" sz="4000" dirty="0">
                <a:solidFill>
                  <a:schemeClr val="accent2"/>
                </a:solidFill>
                <a:latin typeface="+mn-lt"/>
              </a:rPr>
              <a:t>, </a:t>
            </a:r>
            <a:r>
              <a:rPr lang="tr-TR" sz="4000" dirty="0">
                <a:solidFill>
                  <a:schemeClr val="accent2"/>
                </a:solidFill>
                <a:latin typeface="+mn-lt"/>
              </a:rPr>
              <a:t>270206022</a:t>
            </a:r>
            <a:r>
              <a:rPr lang="en-US" sz="4000" dirty="0">
                <a:solidFill>
                  <a:schemeClr val="accent2"/>
                </a:solidFill>
                <a:latin typeface="+mn-lt"/>
              </a:rPr>
              <a:t> - Batuhan G</a:t>
            </a:r>
            <a:r>
              <a:rPr lang="tr-TR" sz="4000" dirty="0">
                <a:solidFill>
                  <a:schemeClr val="accent2"/>
                </a:solidFill>
                <a:latin typeface="+mn-lt"/>
              </a:rPr>
              <a:t>ö</a:t>
            </a:r>
            <a:r>
              <a:rPr lang="en-US" sz="4000" dirty="0">
                <a:solidFill>
                  <a:schemeClr val="accent2"/>
                </a:solidFill>
                <a:latin typeface="+mn-lt"/>
              </a:rPr>
              <a:t>za</a:t>
            </a:r>
            <a:r>
              <a:rPr lang="tr-TR" sz="4000" dirty="0">
                <a:solidFill>
                  <a:schemeClr val="accent2"/>
                </a:solidFill>
                <a:latin typeface="+mn-lt"/>
              </a:rPr>
              <a:t>ç</a:t>
            </a:r>
            <a:r>
              <a:rPr lang="en-US" sz="4000" dirty="0">
                <a:solidFill>
                  <a:schemeClr val="accent2"/>
                </a:solidFill>
                <a:latin typeface="+mn-lt"/>
              </a:rPr>
              <a:t>an</a:t>
            </a:r>
            <a:r>
              <a:rPr lang="tr-TR" sz="4000" dirty="0">
                <a:solidFill>
                  <a:schemeClr val="accent2"/>
                </a:solidFill>
                <a:latin typeface="+mn-lt"/>
              </a:rPr>
              <a:t>,</a:t>
            </a:r>
            <a:r>
              <a:rPr lang="en-US" sz="4000" dirty="0">
                <a:solidFill>
                  <a:schemeClr val="accent2"/>
                </a:solidFill>
                <a:latin typeface="+mn-lt"/>
              </a:rPr>
              <a:t> </a:t>
            </a:r>
            <a:r>
              <a:rPr lang="tr-TR" sz="4000" dirty="0">
                <a:solidFill>
                  <a:schemeClr val="accent2"/>
                </a:solidFill>
                <a:latin typeface="+mn-lt"/>
              </a:rPr>
              <a:t>250206007</a:t>
            </a:r>
            <a:r>
              <a:rPr lang="en-US" sz="4000" dirty="0">
                <a:solidFill>
                  <a:schemeClr val="accent2"/>
                </a:solidFill>
                <a:latin typeface="+mn-lt"/>
              </a:rPr>
              <a:t> – </a:t>
            </a:r>
          </a:p>
          <a:p>
            <a:pPr algn="ctr" eaLnBrk="1" hangingPunct="1"/>
            <a:r>
              <a:rPr lang="tr-TR" sz="4000" dirty="0">
                <a:solidFill>
                  <a:schemeClr val="accent2"/>
                </a:solidFill>
                <a:latin typeface="+mn-lt"/>
              </a:rPr>
              <a:t>Samed Kaan</a:t>
            </a:r>
            <a:r>
              <a:rPr lang="en-US" sz="4000" dirty="0">
                <a:solidFill>
                  <a:schemeClr val="accent2"/>
                </a:solidFill>
                <a:latin typeface="+mn-lt"/>
              </a:rPr>
              <a:t> Ak</a:t>
            </a:r>
            <a:r>
              <a:rPr lang="tr-TR" sz="4000" dirty="0">
                <a:solidFill>
                  <a:schemeClr val="accent2"/>
                </a:solidFill>
                <a:latin typeface="+mn-lt"/>
              </a:rPr>
              <a:t>ç</a:t>
            </a:r>
            <a:r>
              <a:rPr lang="en-US" sz="4000" dirty="0">
                <a:solidFill>
                  <a:schemeClr val="accent2"/>
                </a:solidFill>
                <a:latin typeface="+mn-lt"/>
              </a:rPr>
              <a:t>am</a:t>
            </a:r>
            <a:r>
              <a:rPr lang="tr-TR" sz="4000" dirty="0">
                <a:solidFill>
                  <a:schemeClr val="accent2"/>
                </a:solidFill>
                <a:latin typeface="+mn-lt"/>
              </a:rPr>
              <a:t>, 270206011 </a:t>
            </a:r>
            <a:endParaRPr lang="en-US" sz="4000" dirty="0">
              <a:solidFill>
                <a:schemeClr val="accent2"/>
              </a:solidFill>
              <a:latin typeface="+mn-lt"/>
            </a:endParaRPr>
          </a:p>
          <a:p>
            <a:pPr algn="ctr" eaLnBrk="1" hangingPunct="1"/>
            <a:r>
              <a:rPr lang="en-US" sz="4000" dirty="0">
                <a:solidFill>
                  <a:schemeClr val="accent2"/>
                </a:solidFill>
                <a:latin typeface="+mn-lt"/>
              </a:rPr>
              <a:t>CENG 424 Embedded Computer Systems</a:t>
            </a:r>
          </a:p>
          <a:p>
            <a:pPr algn="ctr" eaLnBrk="1" hangingPunct="1"/>
            <a:r>
              <a:rPr lang="en-US" sz="4000" dirty="0">
                <a:solidFill>
                  <a:schemeClr val="accent2"/>
                </a:solidFill>
                <a:latin typeface="+mn-lt"/>
              </a:rPr>
              <a:t>Supervisor: </a:t>
            </a:r>
            <a:r>
              <a:rPr lang="en-US" sz="4000" dirty="0" err="1">
                <a:solidFill>
                  <a:schemeClr val="accent2"/>
                </a:solidFill>
                <a:latin typeface="+mn-lt"/>
              </a:rPr>
              <a:t>Berat</a:t>
            </a:r>
            <a:r>
              <a:rPr lang="en-US" sz="4000" dirty="0">
                <a:solidFill>
                  <a:schemeClr val="accent2"/>
                </a:solidFill>
                <a:latin typeface="+mn-lt"/>
              </a:rPr>
              <a:t> </a:t>
            </a:r>
            <a:r>
              <a:rPr lang="en-US" sz="4000" dirty="0" err="1">
                <a:solidFill>
                  <a:schemeClr val="accent2"/>
                </a:solidFill>
                <a:latin typeface="+mn-lt"/>
              </a:rPr>
              <a:t>Alper</a:t>
            </a:r>
            <a:r>
              <a:rPr lang="en-US" sz="4000" dirty="0">
                <a:solidFill>
                  <a:schemeClr val="accent2"/>
                </a:solidFill>
                <a:latin typeface="+mn-lt"/>
              </a:rPr>
              <a:t> Erol, PhD</a:t>
            </a:r>
            <a:endParaRPr lang="tr-TR" sz="4000" dirty="0">
              <a:solidFill>
                <a:schemeClr val="accent2"/>
              </a:solidFill>
              <a:latin typeface="+mn-lt"/>
            </a:endParaRPr>
          </a:p>
        </p:txBody>
      </p:sp>
      <p:sp>
        <p:nvSpPr>
          <p:cNvPr id="56" name="Rectangle 55">
            <a:extLst>
              <a:ext uri="{FF2B5EF4-FFF2-40B4-BE49-F238E27FC236}">
                <a16:creationId xmlns:a16="http://schemas.microsoft.com/office/drawing/2014/main" id="{AFA9162A-F1CB-D79E-7D6C-66C389856076}"/>
              </a:ext>
            </a:extLst>
          </p:cNvPr>
          <p:cNvSpPr/>
          <p:nvPr/>
        </p:nvSpPr>
        <p:spPr>
          <a:xfrm>
            <a:off x="0" y="34196440"/>
            <a:ext cx="25203150" cy="180806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tr-TR"/>
          </a:p>
        </p:txBody>
      </p:sp>
      <p:pic>
        <p:nvPicPr>
          <p:cNvPr id="1024" name="Picture 1023" descr="A red circle with white text and a circular design&#10;&#10;Description automatically generated">
            <a:extLst>
              <a:ext uri="{FF2B5EF4-FFF2-40B4-BE49-F238E27FC236}">
                <a16:creationId xmlns:a16="http://schemas.microsoft.com/office/drawing/2014/main" id="{627F27B6-25F3-BB36-606F-38AA8BF44B0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183" y="386783"/>
            <a:ext cx="4421480" cy="4421480"/>
          </a:xfrm>
          <a:prstGeom prst="rect">
            <a:avLst/>
          </a:prstGeom>
        </p:spPr>
      </p:pic>
      <p:sp>
        <p:nvSpPr>
          <p:cNvPr id="1035" name="TextBox 1034">
            <a:extLst>
              <a:ext uri="{FF2B5EF4-FFF2-40B4-BE49-F238E27FC236}">
                <a16:creationId xmlns:a16="http://schemas.microsoft.com/office/drawing/2014/main" id="{8F3F459D-6559-76C1-9E00-D2ABCDF57B7A}"/>
              </a:ext>
            </a:extLst>
          </p:cNvPr>
          <p:cNvSpPr txBox="1"/>
          <p:nvPr/>
        </p:nvSpPr>
        <p:spPr>
          <a:xfrm>
            <a:off x="6267450" y="34177916"/>
            <a:ext cx="12668250" cy="1754326"/>
          </a:xfrm>
          <a:prstGeom prst="rect">
            <a:avLst/>
          </a:prstGeom>
          <a:noFill/>
        </p:spPr>
        <p:txBody>
          <a:bodyPr wrap="square">
            <a:spAutoFit/>
          </a:bodyPr>
          <a:lstStyle/>
          <a:p>
            <a:pPr algn="ctr" eaLnBrk="1" hangingPunct="1"/>
            <a:r>
              <a:rPr lang="en-US" sz="3600" dirty="0">
                <a:solidFill>
                  <a:schemeClr val="accent1">
                    <a:lumMod val="50000"/>
                  </a:schemeClr>
                </a:solidFill>
                <a:latin typeface="+mn-lt"/>
              </a:rPr>
              <a:t>Spring 2024</a:t>
            </a:r>
          </a:p>
          <a:p>
            <a:pPr algn="ctr" eaLnBrk="1" hangingPunct="1"/>
            <a:r>
              <a:rPr lang="en-US" sz="3600" dirty="0">
                <a:solidFill>
                  <a:schemeClr val="accent1">
                    <a:lumMod val="50000"/>
                  </a:schemeClr>
                </a:solidFill>
                <a:latin typeface="+mn-lt"/>
              </a:rPr>
              <a:t>CENG</a:t>
            </a:r>
            <a:r>
              <a:rPr lang="tr-TR" sz="3600" dirty="0">
                <a:solidFill>
                  <a:schemeClr val="accent1">
                    <a:lumMod val="50000"/>
                  </a:schemeClr>
                </a:solidFill>
                <a:latin typeface="+mn-lt"/>
              </a:rPr>
              <a:t> </a:t>
            </a:r>
            <a:r>
              <a:rPr lang="en-US" sz="3600" dirty="0">
                <a:solidFill>
                  <a:schemeClr val="accent1">
                    <a:lumMod val="50000"/>
                  </a:schemeClr>
                </a:solidFill>
                <a:latin typeface="+mn-lt"/>
              </a:rPr>
              <a:t>424 Embedded Computer Systems</a:t>
            </a:r>
          </a:p>
          <a:p>
            <a:pPr algn="ctr" eaLnBrk="1" hangingPunct="1"/>
            <a:r>
              <a:rPr lang="en-US" sz="3600" dirty="0">
                <a:solidFill>
                  <a:schemeClr val="accent1">
                    <a:lumMod val="50000"/>
                  </a:schemeClr>
                </a:solidFill>
                <a:latin typeface="+mn-lt"/>
              </a:rPr>
              <a:t>Supervisor: </a:t>
            </a:r>
            <a:r>
              <a:rPr lang="en-US" sz="3600" dirty="0" err="1">
                <a:solidFill>
                  <a:schemeClr val="accent1">
                    <a:lumMod val="50000"/>
                  </a:schemeClr>
                </a:solidFill>
                <a:latin typeface="+mn-lt"/>
              </a:rPr>
              <a:t>Berat</a:t>
            </a:r>
            <a:r>
              <a:rPr lang="en-US" sz="3600" dirty="0">
                <a:solidFill>
                  <a:schemeClr val="accent1">
                    <a:lumMod val="50000"/>
                  </a:schemeClr>
                </a:solidFill>
                <a:latin typeface="+mn-lt"/>
              </a:rPr>
              <a:t> </a:t>
            </a:r>
            <a:r>
              <a:rPr lang="en-US" sz="3600" dirty="0" err="1">
                <a:solidFill>
                  <a:schemeClr val="accent1">
                    <a:lumMod val="50000"/>
                  </a:schemeClr>
                </a:solidFill>
                <a:latin typeface="+mn-lt"/>
              </a:rPr>
              <a:t>Alper</a:t>
            </a:r>
            <a:r>
              <a:rPr lang="en-US" sz="3600" dirty="0">
                <a:solidFill>
                  <a:schemeClr val="accent1">
                    <a:lumMod val="50000"/>
                  </a:schemeClr>
                </a:solidFill>
                <a:latin typeface="+mn-lt"/>
              </a:rPr>
              <a:t> Erol, PhD</a:t>
            </a:r>
            <a:endParaRPr lang="tr-TR" sz="3600" dirty="0">
              <a:solidFill>
                <a:schemeClr val="accent1">
                  <a:lumMod val="50000"/>
                </a:schemeClr>
              </a:solidFill>
              <a:latin typeface="+mn-lt"/>
            </a:endParaRPr>
          </a:p>
        </p:txBody>
      </p:sp>
      <p:grpSp>
        <p:nvGrpSpPr>
          <p:cNvPr id="3" name="Group 2">
            <a:extLst>
              <a:ext uri="{FF2B5EF4-FFF2-40B4-BE49-F238E27FC236}">
                <a16:creationId xmlns:a16="http://schemas.microsoft.com/office/drawing/2014/main" id="{BFB7F063-7B9C-876C-E99F-6A948CFB601C}"/>
              </a:ext>
            </a:extLst>
          </p:cNvPr>
          <p:cNvGrpSpPr/>
          <p:nvPr/>
        </p:nvGrpSpPr>
        <p:grpSpPr>
          <a:xfrm>
            <a:off x="19943234" y="728444"/>
            <a:ext cx="4900201" cy="3792853"/>
            <a:chOff x="20018399" y="1183951"/>
            <a:chExt cx="4900201" cy="3792853"/>
          </a:xfrm>
        </p:grpSpPr>
        <p:grpSp>
          <p:nvGrpSpPr>
            <p:cNvPr id="1032" name="Group 1031">
              <a:extLst>
                <a:ext uri="{FF2B5EF4-FFF2-40B4-BE49-F238E27FC236}">
                  <a16:creationId xmlns:a16="http://schemas.microsoft.com/office/drawing/2014/main" id="{1935A7A4-84F9-F0FD-DFDB-F80CC20AA739}"/>
                </a:ext>
              </a:extLst>
            </p:cNvPr>
            <p:cNvGrpSpPr/>
            <p:nvPr/>
          </p:nvGrpSpPr>
          <p:grpSpPr>
            <a:xfrm>
              <a:off x="20018399" y="3561821"/>
              <a:ext cx="4900201" cy="1414983"/>
              <a:chOff x="20465249" y="3766758"/>
              <a:chExt cx="4233669" cy="1809315"/>
            </a:xfrm>
          </p:grpSpPr>
          <p:pic>
            <p:nvPicPr>
              <p:cNvPr id="1030" name="Picture 1029">
                <a:extLst>
                  <a:ext uri="{FF2B5EF4-FFF2-40B4-BE49-F238E27FC236}">
                    <a16:creationId xmlns:a16="http://schemas.microsoft.com/office/drawing/2014/main" id="{6BBCF821-FECA-2226-A944-2EAEE0B07674}"/>
                  </a:ext>
                </a:extLst>
              </p:cNvPr>
              <p:cNvPicPr>
                <a:picLocks noChangeAspect="1"/>
              </p:cNvPicPr>
              <p:nvPr/>
            </p:nvPicPr>
            <p:blipFill rotWithShape="1">
              <a:blip r:embed="rId4"/>
              <a:srcRect r="56957" b="4791"/>
              <a:stretch/>
            </p:blipFill>
            <p:spPr>
              <a:xfrm>
                <a:off x="20976050" y="3766758"/>
                <a:ext cx="3212064" cy="904657"/>
              </a:xfrm>
              <a:prstGeom prst="rect">
                <a:avLst/>
              </a:prstGeom>
            </p:spPr>
          </p:pic>
          <p:pic>
            <p:nvPicPr>
              <p:cNvPr id="1031" name="Picture 1030">
                <a:extLst>
                  <a:ext uri="{FF2B5EF4-FFF2-40B4-BE49-F238E27FC236}">
                    <a16:creationId xmlns:a16="http://schemas.microsoft.com/office/drawing/2014/main" id="{B1C9CB2D-882C-40CA-C6CB-EDE22E390E7A}"/>
                  </a:ext>
                </a:extLst>
              </p:cNvPr>
              <p:cNvPicPr>
                <a:picLocks noChangeAspect="1"/>
              </p:cNvPicPr>
              <p:nvPr/>
            </p:nvPicPr>
            <p:blipFill rotWithShape="1">
              <a:blip r:embed="rId4"/>
              <a:srcRect l="43267" t="4791"/>
              <a:stretch/>
            </p:blipFill>
            <p:spPr>
              <a:xfrm>
                <a:off x="20465249" y="4671416"/>
                <a:ext cx="4233669" cy="904657"/>
              </a:xfrm>
              <a:prstGeom prst="rect">
                <a:avLst/>
              </a:prstGeom>
            </p:spPr>
          </p:pic>
        </p:grpSp>
        <p:pic>
          <p:nvPicPr>
            <p:cNvPr id="2" name="Picture 1" descr="A red circle with white text and a circular design&#10;&#10;Description automatically generated">
              <a:extLst>
                <a:ext uri="{FF2B5EF4-FFF2-40B4-BE49-F238E27FC236}">
                  <a16:creationId xmlns:a16="http://schemas.microsoft.com/office/drawing/2014/main" id="{D8D5FADF-3C52-B2BF-5B34-E75F7BCB1F3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1419902" y="1183951"/>
              <a:ext cx="2255523" cy="2255523"/>
            </a:xfrm>
            <a:prstGeom prst="rect">
              <a:avLst/>
            </a:prstGeom>
          </p:spPr>
        </p:pic>
      </p:grpSp>
      <p:pic>
        <p:nvPicPr>
          <p:cNvPr id="4" name="Resim 3">
            <a:extLst>
              <a:ext uri="{FF2B5EF4-FFF2-40B4-BE49-F238E27FC236}">
                <a16:creationId xmlns:a16="http://schemas.microsoft.com/office/drawing/2014/main" id="{CD42CEEC-904D-1EA1-820B-C8690FE7B4C2}"/>
              </a:ext>
            </a:extLst>
          </p:cNvPr>
          <p:cNvPicPr>
            <a:picLocks noChangeAspect="1"/>
          </p:cNvPicPr>
          <p:nvPr/>
        </p:nvPicPr>
        <p:blipFill rotWithShape="1">
          <a:blip r:embed="rId6"/>
          <a:srcRect l="-3666" t="18846" r="-548" b="13225"/>
          <a:stretch/>
        </p:blipFill>
        <p:spPr>
          <a:xfrm>
            <a:off x="17583643" y="11710171"/>
            <a:ext cx="6346059" cy="9306715"/>
          </a:xfrm>
          <a:prstGeom prst="rect">
            <a:avLst/>
          </a:prstGeom>
        </p:spPr>
      </p:pic>
      <p:pic>
        <p:nvPicPr>
          <p:cNvPr id="5" name="Resim 4">
            <a:extLst>
              <a:ext uri="{FF2B5EF4-FFF2-40B4-BE49-F238E27FC236}">
                <a16:creationId xmlns:a16="http://schemas.microsoft.com/office/drawing/2014/main" id="{C2478BF6-F2D5-FD56-EA40-FBBD84E73160}"/>
              </a:ext>
            </a:extLst>
          </p:cNvPr>
          <p:cNvPicPr>
            <a:picLocks noChangeAspect="1"/>
          </p:cNvPicPr>
          <p:nvPr/>
        </p:nvPicPr>
        <p:blipFill>
          <a:blip r:embed="rId7"/>
          <a:stretch>
            <a:fillRect/>
          </a:stretch>
        </p:blipFill>
        <p:spPr>
          <a:xfrm>
            <a:off x="17374435" y="5781834"/>
            <a:ext cx="7401239" cy="5237571"/>
          </a:xfrm>
          <a:prstGeom prst="rect">
            <a:avLst/>
          </a:prstGeom>
        </p:spPr>
      </p:pic>
      <p:sp>
        <p:nvSpPr>
          <p:cNvPr id="6" name="Metin kutusu 5">
            <a:extLst>
              <a:ext uri="{FF2B5EF4-FFF2-40B4-BE49-F238E27FC236}">
                <a16:creationId xmlns:a16="http://schemas.microsoft.com/office/drawing/2014/main" id="{90EF7375-5317-B6ED-3B20-5BC519CB4BBB}"/>
              </a:ext>
            </a:extLst>
          </p:cNvPr>
          <p:cNvSpPr txBox="1"/>
          <p:nvPr/>
        </p:nvSpPr>
        <p:spPr>
          <a:xfrm>
            <a:off x="18770798" y="11048339"/>
            <a:ext cx="4608512" cy="477054"/>
          </a:xfrm>
          <a:prstGeom prst="rect">
            <a:avLst/>
          </a:prstGeom>
          <a:noFill/>
        </p:spPr>
        <p:txBody>
          <a:bodyPr wrap="square" rtlCol="0">
            <a:spAutoFit/>
          </a:bodyPr>
          <a:lstStyle/>
          <a:p>
            <a:pPr algn="ctr"/>
            <a:r>
              <a:rPr lang="tr-TR" sz="2500" b="1" dirty="0">
                <a:latin typeface="Calibri" panose="020F0502020204030204" pitchFamily="34" charset="0"/>
                <a:ea typeface="Calibri" panose="020F0502020204030204" pitchFamily="34" charset="0"/>
                <a:cs typeface="Calibri" panose="020F0502020204030204" pitchFamily="34" charset="0"/>
              </a:rPr>
              <a:t>Figure 6: </a:t>
            </a:r>
            <a:r>
              <a:rPr lang="tr-TR" sz="2500" dirty="0">
                <a:latin typeface="Calibri" panose="020F0502020204030204" pitchFamily="34" charset="0"/>
                <a:ea typeface="Calibri" panose="020F0502020204030204" pitchFamily="34" charset="0"/>
                <a:cs typeface="Calibri" panose="020F0502020204030204" pitchFamily="34" charset="0"/>
              </a:rPr>
              <a:t>Circuit </a:t>
            </a:r>
            <a:endParaRPr lang="tr-TR" sz="2500" b="1" dirty="0">
              <a:latin typeface="Calibri" panose="020F0502020204030204" pitchFamily="34" charset="0"/>
              <a:ea typeface="Calibri" panose="020F0502020204030204" pitchFamily="34" charset="0"/>
              <a:cs typeface="Calibri" panose="020F0502020204030204" pitchFamily="34" charset="0"/>
            </a:endParaRPr>
          </a:p>
        </p:txBody>
      </p:sp>
      <p:sp>
        <p:nvSpPr>
          <p:cNvPr id="7" name="Metin kutusu 6">
            <a:extLst>
              <a:ext uri="{FF2B5EF4-FFF2-40B4-BE49-F238E27FC236}">
                <a16:creationId xmlns:a16="http://schemas.microsoft.com/office/drawing/2014/main" id="{57D3B715-AD19-82D8-FCD1-FAC04D82274A}"/>
              </a:ext>
            </a:extLst>
          </p:cNvPr>
          <p:cNvSpPr txBox="1"/>
          <p:nvPr/>
        </p:nvSpPr>
        <p:spPr>
          <a:xfrm>
            <a:off x="18182871" y="21305077"/>
            <a:ext cx="5027024" cy="477054"/>
          </a:xfrm>
          <a:prstGeom prst="rect">
            <a:avLst/>
          </a:prstGeom>
          <a:noFill/>
        </p:spPr>
        <p:txBody>
          <a:bodyPr wrap="square" rtlCol="0">
            <a:spAutoFit/>
          </a:bodyPr>
          <a:lstStyle/>
          <a:p>
            <a:pPr algn="ctr"/>
            <a:r>
              <a:rPr lang="tr-TR" sz="2500" b="1" dirty="0">
                <a:latin typeface="Calibri" panose="020F0502020204030204" pitchFamily="34" charset="0"/>
                <a:ea typeface="Calibri" panose="020F0502020204030204" pitchFamily="34" charset="0"/>
                <a:cs typeface="Calibri" panose="020F0502020204030204" pitchFamily="34" charset="0"/>
              </a:rPr>
              <a:t>Figure 7: </a:t>
            </a:r>
            <a:r>
              <a:rPr lang="tr-TR" sz="2500" dirty="0">
                <a:latin typeface="Calibri" panose="020F0502020204030204" pitchFamily="34" charset="0"/>
                <a:ea typeface="Calibri" panose="020F0502020204030204" pitchFamily="34" charset="0"/>
                <a:cs typeface="Calibri" panose="020F0502020204030204" pitchFamily="34" charset="0"/>
              </a:rPr>
              <a:t>Final Product</a:t>
            </a:r>
            <a:r>
              <a:rPr lang="tr-TR" sz="2500" b="1" dirty="0">
                <a:latin typeface="Calibri" panose="020F0502020204030204" pitchFamily="34" charset="0"/>
                <a:ea typeface="Calibri" panose="020F0502020204030204" pitchFamily="34" charset="0"/>
                <a:cs typeface="Calibri" panose="020F0502020204030204" pitchFamily="34" charset="0"/>
              </a:rPr>
              <a:t> </a:t>
            </a:r>
          </a:p>
        </p:txBody>
      </p:sp>
      <p:sp>
        <p:nvSpPr>
          <p:cNvPr id="11" name="TextBox 10">
            <a:extLst>
              <a:ext uri="{FF2B5EF4-FFF2-40B4-BE49-F238E27FC236}">
                <a16:creationId xmlns:a16="http://schemas.microsoft.com/office/drawing/2014/main" id="{C6D930EA-54C1-8F81-1FDA-C43615D248F3}"/>
              </a:ext>
            </a:extLst>
          </p:cNvPr>
          <p:cNvSpPr txBox="1"/>
          <p:nvPr/>
        </p:nvSpPr>
        <p:spPr>
          <a:xfrm>
            <a:off x="411910" y="20424780"/>
            <a:ext cx="7938000" cy="12463200"/>
          </a:xfrm>
          <a:prstGeom prst="rect">
            <a:avLst/>
          </a:prstGeom>
          <a:noFill/>
          <a:ln>
            <a:solidFill>
              <a:schemeClr val="tx1"/>
            </a:solidFill>
          </a:ln>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tr-TR" dirty="0"/>
          </a:p>
        </p:txBody>
      </p:sp>
      <p:pic>
        <p:nvPicPr>
          <p:cNvPr id="12" name="Picture 11" descr="A close up of a circuit board">
            <a:extLst>
              <a:ext uri="{FF2B5EF4-FFF2-40B4-BE49-F238E27FC236}">
                <a16:creationId xmlns:a16="http://schemas.microsoft.com/office/drawing/2014/main" id="{1FA86D95-7A6D-F4F0-EC0C-1EE5F8433741}"/>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t="22281" r="19918" b="19516"/>
          <a:stretch/>
        </p:blipFill>
        <p:spPr>
          <a:xfrm rot="16200000">
            <a:off x="294412" y="21620260"/>
            <a:ext cx="4304423" cy="2346351"/>
          </a:xfrm>
          <a:prstGeom prst="rect">
            <a:avLst/>
          </a:prstGeom>
        </p:spPr>
      </p:pic>
      <p:pic>
        <p:nvPicPr>
          <p:cNvPr id="14" name="Picture 13">
            <a:extLst>
              <a:ext uri="{FF2B5EF4-FFF2-40B4-BE49-F238E27FC236}">
                <a16:creationId xmlns:a16="http://schemas.microsoft.com/office/drawing/2014/main" id="{D2C2B9EB-0C45-D75D-9120-DD8784E685AA}"/>
              </a:ext>
            </a:extLst>
          </p:cNvPr>
          <p:cNvPicPr>
            <a:picLocks noChangeAspect="1"/>
          </p:cNvPicPr>
          <p:nvPr/>
        </p:nvPicPr>
        <p:blipFill rotWithShape="1">
          <a:blip r:embed="rId9"/>
          <a:srcRect l="27320" t="73975" r="32990" b="3931"/>
          <a:stretch/>
        </p:blipFill>
        <p:spPr>
          <a:xfrm rot="5400000">
            <a:off x="4606372" y="21047527"/>
            <a:ext cx="2941380" cy="2183109"/>
          </a:xfrm>
          <a:prstGeom prst="rect">
            <a:avLst/>
          </a:prstGeom>
        </p:spPr>
      </p:pic>
      <p:pic>
        <p:nvPicPr>
          <p:cNvPr id="18" name="Picture 17">
            <a:extLst>
              <a:ext uri="{FF2B5EF4-FFF2-40B4-BE49-F238E27FC236}">
                <a16:creationId xmlns:a16="http://schemas.microsoft.com/office/drawing/2014/main" id="{80F9EC27-DA42-BBF4-07A5-7A7389D07E2E}"/>
              </a:ext>
            </a:extLst>
          </p:cNvPr>
          <p:cNvPicPr>
            <a:picLocks noChangeAspect="1"/>
          </p:cNvPicPr>
          <p:nvPr/>
        </p:nvPicPr>
        <p:blipFill rotWithShape="1">
          <a:blip r:embed="rId10"/>
          <a:srcRect l="44093" t="43356" r="25063" b="39296"/>
          <a:stretch/>
        </p:blipFill>
        <p:spPr>
          <a:xfrm>
            <a:off x="5071358" y="29420324"/>
            <a:ext cx="2011406" cy="2011407"/>
          </a:xfrm>
          <a:prstGeom prst="rect">
            <a:avLst/>
          </a:prstGeom>
        </p:spPr>
      </p:pic>
      <p:pic>
        <p:nvPicPr>
          <p:cNvPr id="19" name="Picture 18">
            <a:extLst>
              <a:ext uri="{FF2B5EF4-FFF2-40B4-BE49-F238E27FC236}">
                <a16:creationId xmlns:a16="http://schemas.microsoft.com/office/drawing/2014/main" id="{2C499B55-AC6B-E240-EC46-29A22057352A}"/>
              </a:ext>
            </a:extLst>
          </p:cNvPr>
          <p:cNvPicPr>
            <a:picLocks noChangeAspect="1"/>
          </p:cNvPicPr>
          <p:nvPr/>
        </p:nvPicPr>
        <p:blipFill rotWithShape="1">
          <a:blip r:embed="rId10"/>
          <a:srcRect l="55908" t="66476" r="13906" b="10388"/>
          <a:stretch/>
        </p:blipFill>
        <p:spPr>
          <a:xfrm rot="5400000">
            <a:off x="4977507" y="25575772"/>
            <a:ext cx="2027408" cy="2762382"/>
          </a:xfrm>
          <a:prstGeom prst="rect">
            <a:avLst/>
          </a:prstGeom>
        </p:spPr>
      </p:pic>
      <p:pic>
        <p:nvPicPr>
          <p:cNvPr id="20" name="Picture 19">
            <a:extLst>
              <a:ext uri="{FF2B5EF4-FFF2-40B4-BE49-F238E27FC236}">
                <a16:creationId xmlns:a16="http://schemas.microsoft.com/office/drawing/2014/main" id="{4ED7B44E-3FB5-9041-2EF3-90FB0B30BB96}"/>
              </a:ext>
            </a:extLst>
          </p:cNvPr>
          <p:cNvPicPr>
            <a:picLocks noChangeAspect="1"/>
          </p:cNvPicPr>
          <p:nvPr/>
        </p:nvPicPr>
        <p:blipFill rotWithShape="1">
          <a:blip r:embed="rId11">
            <a:extLst>
              <a:ext uri="{BEBA8EAE-BF5A-486C-A8C5-ECC9F3942E4B}">
                <a14:imgProps xmlns:a14="http://schemas.microsoft.com/office/drawing/2010/main">
                  <a14:imgLayer r:embed="rId12">
                    <a14:imgEffect>
                      <a14:backgroundRemoval t="40723" b="82471" l="27539" r="64714">
                        <a14:foregroundMark x1="37682" y1="57078" x2="38216" y2="73193"/>
                        <a14:foregroundMark x1="36979" y1="72021" x2="36979" y2="72021"/>
                        <a14:foregroundMark x1="36979" y1="72119" x2="36068" y2="78467"/>
                        <a14:foregroundMark x1="36068" y1="78467" x2="38216" y2="80811"/>
                        <a14:foregroundMark x1="38216" y1="80811" x2="45377" y2="81718"/>
                        <a14:foregroundMark x1="47852" y1="82031" x2="51465" y2="81870"/>
                        <a14:foregroundMark x1="55299" y1="81868" x2="59245" y2="82031"/>
                        <a14:foregroundMark x1="59245" y1="82031" x2="61867" y2="79892"/>
                        <a14:foregroundMark x1="62912" y1="74951" x2="62894" y2="73389"/>
                        <a14:foregroundMark x1="62528" y1="55126" x2="61458" y2="52930"/>
                        <a14:foregroundMark x1="61458" y1="52930" x2="40169" y2="52051"/>
                        <a14:foregroundMark x1="40169" y1="52051" x2="38198" y2="54679"/>
                        <a14:foregroundMark x1="37819" y1="57070" x2="37760" y2="72266"/>
                        <a14:foregroundMark x1="37760" y1="72266" x2="36849" y2="73486"/>
                        <a14:foregroundMark x1="37582" y1="51974" x2="37760" y2="45947"/>
                        <a14:foregroundMark x1="37760" y1="45947" x2="50280" y2="45027"/>
                        <a14:foregroundMark x1="57466" y1="44782" x2="61523" y2="47119"/>
                        <a14:foregroundMark x1="61523" y1="47119" x2="61973" y2="55149"/>
                        <a14:foregroundMark x1="38216" y1="44482" x2="35807" y2="42285"/>
                        <a14:foregroundMark x1="35807" y1="42285" x2="32292" y2="41016"/>
                        <a14:foregroundMark x1="32292" y1="41016" x2="34115" y2="43262"/>
                        <a14:foregroundMark x1="34115" y1="43262" x2="38346" y2="45264"/>
                        <a14:foregroundMark x1="30859" y1="40771" x2="30859" y2="40771"/>
                        <a14:foregroundMark x1="30859" y1="40771" x2="31576" y2="41602"/>
                        <a14:foregroundMark x1="33919" y1="44971" x2="27995" y2="43066"/>
                        <a14:foregroundMark x1="31445" y1="44287" x2="31445" y2="44287"/>
                        <a14:foregroundMark x1="31445" y1="44287" x2="31445" y2="44287"/>
                        <a14:foregroundMark x1="30469" y1="43066" x2="30469" y2="43066"/>
                        <a14:foregroundMark x1="30469" y1="43066" x2="30469" y2="43066"/>
                        <a14:foregroundMark x1="28906" y1="42773" x2="28906" y2="42773"/>
                        <a14:foregroundMark x1="28906" y1="42773" x2="28906" y2="42773"/>
                        <a14:foregroundMark x1="28516" y1="43896" x2="28516" y2="43896"/>
                        <a14:foregroundMark x1="28516" y1="43896" x2="28516" y2="43896"/>
                        <a14:foregroundMark x1="27799" y1="42578" x2="27799" y2="42578"/>
                        <a14:foregroundMark x1="27799" y1="42578" x2="27799" y2="42578"/>
                        <a14:foregroundMark x1="27799" y1="42578" x2="28385" y2="42578"/>
                        <a14:foregroundMark x1="28385" y1="42578" x2="33008" y2="43701"/>
                        <a14:foregroundMark x1="38086" y1="61328" x2="38086" y2="61328"/>
                        <a14:foregroundMark x1="38086" y1="61328" x2="38086" y2="61328"/>
                        <a14:foregroundMark x1="38086" y1="61328" x2="38086" y2="61328"/>
                        <a14:foregroundMark x1="37435" y1="61719" x2="37435" y2="61719"/>
                        <a14:foregroundMark x1="37435" y1="61719" x2="37435" y2="61719"/>
                        <a14:foregroundMark x1="37435" y1="61719" x2="37435" y2="61719"/>
                        <a14:foregroundMark x1="37435" y1="61719" x2="37435" y2="63525"/>
                        <a14:foregroundMark x1="37435" y1="63525" x2="37435" y2="63525"/>
                        <a14:foregroundMark x1="37435" y1="63525" x2="37435" y2="63525"/>
                        <a14:foregroundMark x1="37435" y1="63525" x2="37435" y2="63525"/>
                        <a14:foregroundMark x1="37240" y1="68018" x2="37240" y2="68018"/>
                        <a14:foregroundMark x1="37240" y1="68018" x2="37240" y2="68018"/>
                        <a14:foregroundMark x1="37240" y1="68018" x2="37240" y2="68018"/>
                        <a14:foregroundMark x1="37240" y1="68018" x2="37240" y2="68018"/>
                        <a14:foregroundMark x1="37240" y1="68018" x2="36853" y2="68375"/>
                        <a14:foregroundMark x1="37109" y1="47705" x2="37109" y2="47705"/>
                        <a14:foregroundMark x1="37109" y1="58301" x2="37044" y2="66602"/>
                        <a14:foregroundMark x1="36719" y1="58545" x2="36719" y2="58545"/>
                        <a14:foregroundMark x1="37044" y1="57471" x2="36849" y2="61182"/>
                        <a14:foregroundMark x1="36914" y1="57520" x2="36654" y2="51904"/>
                        <a14:foregroundMark x1="36654" y1="51904" x2="36784" y2="51904"/>
                        <a14:foregroundMark x1="36523" y1="66504" x2="36393" y2="75684"/>
                        <a14:foregroundMark x1="36133" y1="80371" x2="37927" y2="81259"/>
                        <a14:foregroundMark x1="39193" y1="81885" x2="42383" y2="82031"/>
                        <a14:foregroundMark x1="38802" y1="81982" x2="42708" y2="82080"/>
                        <a14:foregroundMark x1="47827" y1="81966" x2="51497" y2="81885"/>
                        <a14:foregroundMark x1="42708" y1="82080" x2="45123" y2="82026"/>
                        <a14:foregroundMark x1="55217" y1="81964" x2="58333" y2="82031"/>
                        <a14:foregroundMark x1="47396" y1="82275" x2="51920" y2="82369"/>
                        <a14:foregroundMark x1="54427" y1="82422" x2="57617" y2="81982"/>
                        <a14:foregroundMark x1="39258" y1="82129" x2="44859" y2="82346"/>
                        <a14:foregroundMark x1="47525" y1="82333" x2="49154" y2="82129"/>
                        <a14:foregroundMark x1="39128" y1="44678" x2="57357" y2="45068"/>
                        <a14:foregroundMark x1="57747" y1="44775" x2="60352" y2="44775"/>
                        <a14:backgroundMark x1="62500" y1="55127" x2="62760" y2="58643"/>
                        <a14:backgroundMark x1="62630" y1="59229" x2="62891" y2="64502"/>
                        <a14:backgroundMark x1="62630" y1="58984" x2="62565" y2="59082"/>
                        <a14:backgroundMark x1="62891" y1="59131" x2="62565" y2="59326"/>
                        <a14:backgroundMark x1="62695" y1="64307" x2="62435" y2="67236"/>
                        <a14:backgroundMark x1="62435" y1="67236" x2="62435" y2="67236"/>
                        <a14:backgroundMark x1="62826" y1="64648" x2="62760" y2="69531"/>
                        <a14:backgroundMark x1="62500" y1="70068" x2="62565" y2="78711"/>
                        <a14:backgroundMark x1="62565" y1="78711" x2="62500" y2="78760"/>
                        <a14:backgroundMark x1="62891" y1="69922" x2="62891" y2="69922"/>
                        <a14:backgroundMark x1="62891" y1="69922" x2="62956" y2="73389"/>
                        <a14:backgroundMark x1="62956" y1="69775" x2="63021" y2="70117"/>
                        <a14:backgroundMark x1="62891" y1="73486" x2="62826" y2="76855"/>
                        <a14:backgroundMark x1="62826" y1="76855" x2="63216" y2="76367"/>
                        <a14:backgroundMark x1="62891" y1="75732" x2="63086" y2="76367"/>
                        <a14:backgroundMark x1="62956" y1="76172" x2="63281" y2="75000"/>
                        <a14:backgroundMark x1="62891" y1="76807" x2="63477" y2="75928"/>
                        <a14:backgroundMark x1="63021" y1="74951" x2="63021" y2="74951"/>
                        <a14:backgroundMark x1="63021" y1="74951" x2="63021" y2="74951"/>
                        <a14:backgroundMark x1="63021" y1="74951" x2="63021" y2="75537"/>
                        <a14:backgroundMark x1="63021" y1="75537" x2="62956" y2="75537"/>
                        <a14:backgroundMark x1="63151" y1="76904" x2="62956" y2="79395"/>
                        <a14:backgroundMark x1="62956" y1="79395" x2="62240" y2="80078"/>
                        <a14:backgroundMark x1="36263" y1="52051" x2="36784" y2="57129"/>
                        <a14:backgroundMark x1="39518" y1="82520" x2="37174" y2="82031"/>
                        <a14:backgroundMark x1="44596" y1="82666" x2="47331" y2="82568"/>
                        <a14:backgroundMark x1="53060" y1="82666" x2="54622" y2="82666"/>
                        <a14:backgroundMark x1="54102" y1="82617" x2="52279" y2="82764"/>
                      </a14:backgroundRemoval>
                    </a14:imgEffect>
                  </a14:imgLayer>
                </a14:imgProps>
              </a:ext>
            </a:extLst>
          </a:blip>
          <a:srcRect l="27352" t="40668" r="31093" b="16159"/>
          <a:stretch/>
        </p:blipFill>
        <p:spPr>
          <a:xfrm rot="12841761">
            <a:off x="1165618" y="26946455"/>
            <a:ext cx="2235044" cy="3096040"/>
          </a:xfrm>
          <a:prstGeom prst="rect">
            <a:avLst/>
          </a:prstGeom>
        </p:spPr>
      </p:pic>
      <p:sp>
        <p:nvSpPr>
          <p:cNvPr id="13" name="TextBox 12">
            <a:extLst>
              <a:ext uri="{FF2B5EF4-FFF2-40B4-BE49-F238E27FC236}">
                <a16:creationId xmlns:a16="http://schemas.microsoft.com/office/drawing/2014/main" id="{6C1A74AF-1D4E-9154-8F97-31B996FD2B2C}"/>
              </a:ext>
            </a:extLst>
          </p:cNvPr>
          <p:cNvSpPr txBox="1"/>
          <p:nvPr/>
        </p:nvSpPr>
        <p:spPr>
          <a:xfrm>
            <a:off x="1417696" y="25416749"/>
            <a:ext cx="1534807" cy="397465"/>
          </a:xfrm>
          <a:prstGeom prst="rect">
            <a:avLst/>
          </a:prstGeom>
          <a:noFill/>
        </p:spPr>
        <p:txBody>
          <a:bodyPr wrap="square" rtlCol="0">
            <a:spAutoFit/>
          </a:bodyPr>
          <a:lstStyle/>
          <a:p>
            <a:endParaRPr lang="en-GB" dirty="0"/>
          </a:p>
        </p:txBody>
      </p:sp>
      <p:sp>
        <p:nvSpPr>
          <p:cNvPr id="15" name="TextBox 14">
            <a:extLst>
              <a:ext uri="{FF2B5EF4-FFF2-40B4-BE49-F238E27FC236}">
                <a16:creationId xmlns:a16="http://schemas.microsoft.com/office/drawing/2014/main" id="{9BC69DEE-678E-A71A-B7CD-54E3CD524583}"/>
              </a:ext>
            </a:extLst>
          </p:cNvPr>
          <p:cNvSpPr txBox="1"/>
          <p:nvPr/>
        </p:nvSpPr>
        <p:spPr>
          <a:xfrm>
            <a:off x="718519" y="25324125"/>
            <a:ext cx="3584893" cy="861774"/>
          </a:xfrm>
          <a:prstGeom prst="rect">
            <a:avLst/>
          </a:prstGeom>
          <a:noFill/>
        </p:spPr>
        <p:txBody>
          <a:bodyPr wrap="square" rtlCol="0">
            <a:spAutoFit/>
          </a:bodyPr>
          <a:lstStyle/>
          <a:p>
            <a:r>
              <a:rPr lang="tr-TR" sz="2500" b="1" dirty="0">
                <a:latin typeface="Calibri" panose="020F0502020204030204" pitchFamily="34" charset="0"/>
                <a:cs typeface="Calibri" panose="020F0502020204030204" pitchFamily="34" charset="0"/>
              </a:rPr>
              <a:t>Figure 1: </a:t>
            </a:r>
            <a:r>
              <a:rPr lang="tr-TR" sz="2500" dirty="0">
                <a:latin typeface="Calibri" panose="020F0502020204030204" pitchFamily="34" charset="0"/>
                <a:cs typeface="Calibri" panose="020F0502020204030204" pitchFamily="34" charset="0"/>
              </a:rPr>
              <a:t>Microcontroller Unit ESP32 WROOM</a:t>
            </a:r>
            <a:endParaRPr lang="en-GB" sz="2500" dirty="0">
              <a:latin typeface="Calibri" panose="020F0502020204030204" pitchFamily="34" charset="0"/>
              <a:cs typeface="Calibri" panose="020F0502020204030204" pitchFamily="34" charset="0"/>
            </a:endParaRPr>
          </a:p>
        </p:txBody>
      </p:sp>
      <p:sp>
        <p:nvSpPr>
          <p:cNvPr id="17" name="TextBox 16">
            <a:extLst>
              <a:ext uri="{FF2B5EF4-FFF2-40B4-BE49-F238E27FC236}">
                <a16:creationId xmlns:a16="http://schemas.microsoft.com/office/drawing/2014/main" id="{5EAC6CD1-1114-7DA8-7D8A-CDB8D556F5DA}"/>
              </a:ext>
            </a:extLst>
          </p:cNvPr>
          <p:cNvSpPr txBox="1"/>
          <p:nvPr/>
        </p:nvSpPr>
        <p:spPr>
          <a:xfrm>
            <a:off x="4303412" y="24002409"/>
            <a:ext cx="4356520" cy="1246495"/>
          </a:xfrm>
          <a:prstGeom prst="rect">
            <a:avLst/>
          </a:prstGeom>
          <a:noFill/>
        </p:spPr>
        <p:txBody>
          <a:bodyPr wrap="square" rtlCol="0">
            <a:spAutoFit/>
          </a:bodyPr>
          <a:lstStyle/>
          <a:p>
            <a:r>
              <a:rPr lang="tr-TR" sz="2500" b="1" dirty="0">
                <a:latin typeface="Calibri" panose="020F0502020204030204" pitchFamily="34" charset="0"/>
                <a:cs typeface="Calibri" panose="020F0502020204030204" pitchFamily="34" charset="0"/>
              </a:rPr>
              <a:t>Figure 2: </a:t>
            </a:r>
            <a:r>
              <a:rPr lang="tr-TR" sz="2500" dirty="0">
                <a:latin typeface="Calibri" panose="020F0502020204030204" pitchFamily="34" charset="0"/>
                <a:cs typeface="Calibri" panose="020F0502020204030204" pitchFamily="34" charset="0"/>
              </a:rPr>
              <a:t>MPU6050 Accelerometer and Gyroscope Sensor</a:t>
            </a:r>
            <a:endParaRPr lang="en-GB" sz="2500" dirty="0">
              <a:latin typeface="Calibri" panose="020F0502020204030204" pitchFamily="34" charset="0"/>
              <a:cs typeface="Calibri" panose="020F0502020204030204" pitchFamily="34" charset="0"/>
            </a:endParaRPr>
          </a:p>
        </p:txBody>
      </p:sp>
      <p:sp>
        <p:nvSpPr>
          <p:cNvPr id="21" name="TextBox 20">
            <a:extLst>
              <a:ext uri="{FF2B5EF4-FFF2-40B4-BE49-F238E27FC236}">
                <a16:creationId xmlns:a16="http://schemas.microsoft.com/office/drawing/2014/main" id="{82F2464C-55FD-7802-10CF-83A957739B26}"/>
              </a:ext>
            </a:extLst>
          </p:cNvPr>
          <p:cNvSpPr txBox="1"/>
          <p:nvPr/>
        </p:nvSpPr>
        <p:spPr>
          <a:xfrm>
            <a:off x="4303412" y="28361417"/>
            <a:ext cx="3584893" cy="477054"/>
          </a:xfrm>
          <a:prstGeom prst="rect">
            <a:avLst/>
          </a:prstGeom>
          <a:noFill/>
        </p:spPr>
        <p:txBody>
          <a:bodyPr wrap="square" rtlCol="0">
            <a:spAutoFit/>
          </a:bodyPr>
          <a:lstStyle/>
          <a:p>
            <a:r>
              <a:rPr lang="tr-TR" sz="2500" b="1" dirty="0">
                <a:latin typeface="Calibri" panose="020F0502020204030204" pitchFamily="34" charset="0"/>
                <a:cs typeface="Calibri" panose="020F0502020204030204" pitchFamily="34" charset="0"/>
              </a:rPr>
              <a:t>Figure 4: </a:t>
            </a:r>
            <a:r>
              <a:rPr lang="tr-TR" sz="2500" dirty="0">
                <a:latin typeface="Calibri" panose="020F0502020204030204" pitchFamily="34" charset="0"/>
                <a:cs typeface="Calibri" panose="020F0502020204030204" pitchFamily="34" charset="0"/>
              </a:rPr>
              <a:t>Vibration Motor</a:t>
            </a:r>
            <a:endParaRPr lang="en-GB" sz="2500" dirty="0">
              <a:latin typeface="Calibri" panose="020F0502020204030204" pitchFamily="34" charset="0"/>
              <a:cs typeface="Calibri" panose="020F0502020204030204" pitchFamily="34" charset="0"/>
            </a:endParaRPr>
          </a:p>
        </p:txBody>
      </p:sp>
      <p:sp>
        <p:nvSpPr>
          <p:cNvPr id="22" name="TextBox 21">
            <a:extLst>
              <a:ext uri="{FF2B5EF4-FFF2-40B4-BE49-F238E27FC236}">
                <a16:creationId xmlns:a16="http://schemas.microsoft.com/office/drawing/2014/main" id="{011B315F-85B1-377B-0C5D-EAC59548CD85}"/>
              </a:ext>
            </a:extLst>
          </p:cNvPr>
          <p:cNvSpPr txBox="1"/>
          <p:nvPr/>
        </p:nvSpPr>
        <p:spPr>
          <a:xfrm>
            <a:off x="4992842" y="31787136"/>
            <a:ext cx="3584893" cy="477054"/>
          </a:xfrm>
          <a:prstGeom prst="rect">
            <a:avLst/>
          </a:prstGeom>
          <a:noFill/>
        </p:spPr>
        <p:txBody>
          <a:bodyPr wrap="square" rtlCol="0">
            <a:spAutoFit/>
          </a:bodyPr>
          <a:lstStyle/>
          <a:p>
            <a:r>
              <a:rPr lang="tr-TR" sz="2500" b="1" dirty="0">
                <a:latin typeface="Calibri" panose="020F0502020204030204" pitchFamily="34" charset="0"/>
                <a:cs typeface="Calibri" panose="020F0502020204030204" pitchFamily="34" charset="0"/>
              </a:rPr>
              <a:t>Figure 5: </a:t>
            </a:r>
            <a:r>
              <a:rPr lang="tr-TR" sz="2500" dirty="0">
                <a:latin typeface="Calibri" panose="020F0502020204030204" pitchFamily="34" charset="0"/>
                <a:cs typeface="Calibri" panose="020F0502020204030204" pitchFamily="34" charset="0"/>
              </a:rPr>
              <a:t>Buzzer</a:t>
            </a:r>
            <a:endParaRPr lang="en-GB" sz="2500" dirty="0">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C7BADA2A-E4ED-EE1C-5BB5-52F294DD4732}"/>
              </a:ext>
            </a:extLst>
          </p:cNvPr>
          <p:cNvSpPr txBox="1"/>
          <p:nvPr/>
        </p:nvSpPr>
        <p:spPr>
          <a:xfrm>
            <a:off x="654176" y="30804350"/>
            <a:ext cx="3584893" cy="861774"/>
          </a:xfrm>
          <a:prstGeom prst="rect">
            <a:avLst/>
          </a:prstGeom>
          <a:noFill/>
        </p:spPr>
        <p:txBody>
          <a:bodyPr wrap="square" rtlCol="0">
            <a:spAutoFit/>
          </a:bodyPr>
          <a:lstStyle/>
          <a:p>
            <a:r>
              <a:rPr lang="tr-TR" sz="2500" b="1" dirty="0">
                <a:latin typeface="Calibri" panose="020F0502020204030204" pitchFamily="34" charset="0"/>
                <a:cs typeface="Calibri" panose="020F0502020204030204" pitchFamily="34" charset="0"/>
              </a:rPr>
              <a:t>Figure 3:</a:t>
            </a:r>
            <a:r>
              <a:rPr lang="tr-TR" sz="2500" dirty="0">
                <a:latin typeface="Calibri" panose="020F0502020204030204" pitchFamily="34" charset="0"/>
                <a:cs typeface="Calibri" panose="020F0502020204030204" pitchFamily="34" charset="0"/>
              </a:rPr>
              <a:t> 7.4V 1000 maH LiPo Battery</a:t>
            </a:r>
            <a:endParaRPr lang="en-GB" sz="2500" dirty="0">
              <a:latin typeface="Calibri" panose="020F0502020204030204" pitchFamily="34" charset="0"/>
              <a:cs typeface="Calibri" panose="020F0502020204030204" pitchFamily="34" charset="0"/>
            </a:endParaRPr>
          </a:p>
        </p:txBody>
      </p:sp>
      <p:grpSp>
        <p:nvGrpSpPr>
          <p:cNvPr id="9" name="Group 8">
            <a:extLst>
              <a:ext uri="{FF2B5EF4-FFF2-40B4-BE49-F238E27FC236}">
                <a16:creationId xmlns:a16="http://schemas.microsoft.com/office/drawing/2014/main" id="{E6F24398-0C2B-3F9C-3F35-2ACC3FFB2D9F}"/>
              </a:ext>
            </a:extLst>
          </p:cNvPr>
          <p:cNvGrpSpPr/>
          <p:nvPr/>
        </p:nvGrpSpPr>
        <p:grpSpPr>
          <a:xfrm>
            <a:off x="17102992" y="29327733"/>
            <a:ext cx="7484371" cy="3862368"/>
            <a:chOff x="17355699" y="21640960"/>
            <a:chExt cx="6999993" cy="3169592"/>
          </a:xfrm>
        </p:grpSpPr>
        <p:sp>
          <p:nvSpPr>
            <p:cNvPr id="16" name="Text Box 191">
              <a:extLst>
                <a:ext uri="{FF2B5EF4-FFF2-40B4-BE49-F238E27FC236}">
                  <a16:creationId xmlns:a16="http://schemas.microsoft.com/office/drawing/2014/main" id="{E8614BF0-E80A-4CDB-7366-05167F21692A}"/>
                </a:ext>
              </a:extLst>
            </p:cNvPr>
            <p:cNvSpPr txBox="1">
              <a:spLocks noChangeArrowheads="1"/>
            </p:cNvSpPr>
            <p:nvPr/>
          </p:nvSpPr>
          <p:spPr bwMode="auto">
            <a:xfrm>
              <a:off x="17366576" y="22383247"/>
              <a:ext cx="6984027" cy="2427305"/>
            </a:xfrm>
            <a:prstGeom prst="rect">
              <a:avLst/>
            </a:prstGeom>
            <a:solidFill>
              <a:schemeClr val="bg1"/>
            </a:solidFill>
            <a:ln w="12700">
              <a:solidFill>
                <a:schemeClr val="accent1">
                  <a:lumMod val="75000"/>
                </a:schemeClr>
              </a:solidFill>
            </a:ln>
            <a:effectLst/>
          </p:spPr>
          <p:txBody>
            <a:bodyPr wrap="square" lIns="144819" tIns="144819" rIns="144819" bIns="144819"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en-US" sz="2500" dirty="0"/>
                <a:t>We would like to express our sincere gratitude to Dr. Erol for his invaluable guidance and support throughout our work. Furthermore, we extend our heartfelt appreciation for Dr. Erol's financial assistance, which significantly alleviated the burden of our expenses and allowed us to focus wholeheartedly on our project.</a:t>
              </a:r>
            </a:p>
          </p:txBody>
        </p:sp>
        <p:sp>
          <p:nvSpPr>
            <p:cNvPr id="24" name="Rectangle 23">
              <a:extLst>
                <a:ext uri="{FF2B5EF4-FFF2-40B4-BE49-F238E27FC236}">
                  <a16:creationId xmlns:a16="http://schemas.microsoft.com/office/drawing/2014/main" id="{391A60ED-71AC-3F23-87C9-F746C096A786}"/>
                </a:ext>
              </a:extLst>
            </p:cNvPr>
            <p:cNvSpPr/>
            <p:nvPr/>
          </p:nvSpPr>
          <p:spPr>
            <a:xfrm>
              <a:off x="17355699" y="21640960"/>
              <a:ext cx="6999993" cy="74228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72410" tIns="36205" rIns="72410" bIns="36205"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4496" b="1" dirty="0">
                  <a:solidFill>
                    <a:schemeClr val="accent2"/>
                  </a:solidFill>
                </a:rPr>
                <a:t>Acknowledgement</a:t>
              </a:r>
            </a:p>
          </p:txBody>
        </p:sp>
      </p:grpSp>
    </p:spTree>
    <p:extLst>
      <p:ext uri="{BB962C8B-B14F-4D97-AF65-F5344CB8AC3E}">
        <p14:creationId xmlns:p14="http://schemas.microsoft.com/office/powerpoint/2010/main" val="3398981680"/>
      </p:ext>
    </p:extLst>
  </p:cSld>
  <p:clrMapOvr>
    <a:masterClrMapping/>
  </p:clrMapOvr>
</p:sld>
</file>

<file path=ppt/theme/theme1.xml><?xml version="1.0" encoding="utf-8"?>
<a:theme xmlns:a="http://schemas.openxmlformats.org/drawingml/2006/main" name="Office 2013 - 2022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801</TotalTime>
  <Words>1047</Words>
  <Application>Microsoft Office PowerPoint</Application>
  <PresentationFormat>Custom</PresentationFormat>
  <Paragraphs>75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Aptos</vt:lpstr>
      <vt:lpstr>Arial</vt:lpstr>
      <vt:lpstr>Calibri</vt:lpstr>
      <vt:lpstr>Calibri Light</vt:lpstr>
      <vt:lpstr>Cambria Math</vt:lpstr>
      <vt:lpstr>Office 2013 - 2022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MFA</dc:creator>
  <cp:lastModifiedBy>İLAYDA ÖGÜTVERİCİ</cp:lastModifiedBy>
  <cp:revision>79</cp:revision>
  <dcterms:created xsi:type="dcterms:W3CDTF">2012-11-19T22:28:04Z</dcterms:created>
  <dcterms:modified xsi:type="dcterms:W3CDTF">2024-06-19T14:11:36Z</dcterms:modified>
</cp:coreProperties>
</file>

<file path=docProps/thumbnail.jpeg>
</file>